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3" r:id="rId9"/>
    <p:sldMasterId id="2147483726" r:id="rId10"/>
    <p:sldMasterId id="2147483739" r:id="rId11"/>
  </p:sldMasterIdLst>
  <p:notesMasterIdLst>
    <p:notesMasterId r:id="rId24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3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32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2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2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E3C1499-2CAF-4891-941A-B1837E71D97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100" b="0" strike="noStrike" spc="-1">
                <a:solidFill>
                  <a:schemeClr val="dk1"/>
                </a:solidFill>
                <a:latin typeface="Arial"/>
                <a:ea typeface="Arial"/>
              </a:rPr>
              <a:t>WIP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DB60289-7EDD-4945-AE10-7040F4931D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6A3FD89-A835-46FA-87FD-4CE6434398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D00392-EFDD-44B4-8B04-2BC2AEC62A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03CD5C-BBEB-4609-9832-AC2730A337C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5D511F3-E53E-482B-9018-F540EB9BA1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81D9D3-4586-4102-AEED-3BC3E9A8E5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665305A-FBB5-479F-ACF8-751141D02A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C96C9D-834C-405B-90D5-ADFA64C27E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39F5054-5653-4868-B61C-48AA3B149D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74EC71F-2DCA-4A6D-81B9-4CA48AE1DD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28D879-21BB-4353-8144-68414FF596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0BC47F-9480-470E-B34F-4059651567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73D8EDF-6C36-46B3-85FE-836E9C5C13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13D951-8BB3-4D3D-BC56-DDB5A412DC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B510BB-BCCD-428A-868F-7B14891892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CF5247-2724-41B3-BF1B-936EA421A1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2BB787-F656-4777-A56F-D10ECB62AE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C0C3B7-E7CB-4DEF-B409-50D909EDE0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B3D9DE-EEFF-4996-96B9-D24C538C3DC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127247-F276-40A5-866D-3E73416949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463B8C-D0E3-4EF7-8D9E-7BE5D9D9FD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D7222D-C3FD-40DE-BE1A-B50C19122B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7EBFE4-236D-400F-8BD3-2C5D414CDE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2E739A-77DD-4931-BC27-8D287A2CD3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8F2DD7-2818-4215-A0EA-944B1A2CCC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46604A-4063-4029-B20A-B3B985C154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E31776-16BB-4DD5-9AF1-B600EE840B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4ACCD3-A050-492E-AB44-991BCE2E2C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D3C2CE-495B-4356-9326-10106645918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4E4D6D-6F57-460B-934A-F1374C4414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940432-BED8-4CAA-903F-6CC56597CB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D6190B-406B-4741-8A17-334C034568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C34C4E6-C3B6-4D7E-8EC7-B13795A7B3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755D2D5-C7F5-46D5-AC4D-4B7C334621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78F61BE-E36A-4A61-9990-25D1D2C3C3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60E051-D90F-4BA1-9320-73EE94ED0B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479520" y="1452240"/>
            <a:ext cx="2823120" cy="24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91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5607000" y="1248840"/>
            <a:ext cx="312048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7206120" y="77148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560700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/>
          </p:nvPr>
        </p:nvSpPr>
        <p:spPr>
          <a:xfrm>
            <a:off x="7206120" y="1248840"/>
            <a:ext cx="15224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560700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66621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7716960" y="77148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/>
          </p:nvPr>
        </p:nvSpPr>
        <p:spPr>
          <a:xfrm>
            <a:off x="560700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/>
          </p:nvPr>
        </p:nvSpPr>
        <p:spPr>
          <a:xfrm>
            <a:off x="66621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/>
          </p:nvPr>
        </p:nvSpPr>
        <p:spPr>
          <a:xfrm>
            <a:off x="7716960" y="1248840"/>
            <a:ext cx="100440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1603800"/>
            <a:ext cx="8520120" cy="917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buNone/>
            </a:pPr>
            <a:r>
              <a:rPr lang="en-US" sz="5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202F90-9FA0-42D4-B101-248195B4925F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674520" y="369000"/>
            <a:ext cx="5098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" name="Google Shape;21;p4"/>
          <p:cNvSpPr/>
          <p:nvPr/>
        </p:nvSpPr>
        <p:spPr>
          <a:xfrm>
            <a:off x="0" y="0"/>
            <a:ext cx="3261960" cy="5143320"/>
          </a:xfrm>
          <a:prstGeom prst="rect">
            <a:avLst/>
          </a:prstGeom>
          <a:solidFill>
            <a:srgbClr val="F3F3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674520" y="1436760"/>
            <a:ext cx="5098320" cy="684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674520" y="2563200"/>
            <a:ext cx="5098320" cy="684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836400" y="3844440"/>
            <a:ext cx="1830600" cy="982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231440" y="3844440"/>
            <a:ext cx="1830600" cy="982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02840" y="369000"/>
            <a:ext cx="4918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02840" y="1589040"/>
            <a:ext cx="4857120" cy="1068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02840" y="3053880"/>
            <a:ext cx="4857120" cy="1068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4" name="Google Shape;51;p7"/>
          <p:cNvSpPr/>
          <p:nvPr/>
        </p:nvSpPr>
        <p:spPr>
          <a:xfrm>
            <a:off x="5881680" y="0"/>
            <a:ext cx="3261960" cy="5143320"/>
          </a:xfrm>
          <a:prstGeom prst="rect">
            <a:avLst/>
          </a:prstGeom>
          <a:solidFill>
            <a:srgbClr val="F3F3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4;p3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0680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6B27C23-5EAD-4965-A202-A8E9E7FE72D1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88080" y="3690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FFFDCCF-B5D6-4AB4-BA4E-4F07A0D935C5}" type="slidenum">
              <a:rPr lang="en" sz="1000" b="0" strike="noStrike" spc="-1">
                <a:solidFill>
                  <a:schemeClr val="dk2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22564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88080" y="3690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05360" y="1103400"/>
            <a:ext cx="8240400" cy="665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218240" y="3620160"/>
            <a:ext cx="2031480" cy="96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632400" y="3620160"/>
            <a:ext cx="2031480" cy="96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46200" y="3620160"/>
            <a:ext cx="2031480" cy="96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01;p27"/>
          <p:cNvSpPr/>
          <p:nvPr/>
        </p:nvSpPr>
        <p:spPr>
          <a:xfrm>
            <a:off x="1682280" y="572760"/>
            <a:ext cx="6930000" cy="3874320"/>
          </a:xfrm>
          <a:prstGeom prst="rect">
            <a:avLst/>
          </a:prstGeom>
          <a:solidFill>
            <a:srgbClr val="F3F3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90320" y="2966040"/>
            <a:ext cx="3324600" cy="97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5607000" y="7714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81" name="PlaceHolder 2"/>
          <p:cNvSpPr>
            <a:spLocks noGrp="1"/>
          </p:cNvSpPr>
          <p:nvPr>
            <p:ph type="title"/>
          </p:nvPr>
        </p:nvSpPr>
        <p:spPr>
          <a:xfrm>
            <a:off x="479520" y="1452240"/>
            <a:ext cx="2823120" cy="519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buNone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79520" y="2025000"/>
            <a:ext cx="3006720" cy="1483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607000" y="220428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5607000" y="3683520"/>
            <a:ext cx="3120480" cy="91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11760" y="1729080"/>
            <a:ext cx="8520120" cy="917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200" b="1" strike="noStrike" spc="-1">
                <a:solidFill>
                  <a:srgbClr val="134F5C"/>
                </a:solidFill>
                <a:latin typeface="Poppins"/>
                <a:ea typeface="Poppins"/>
              </a:rPr>
              <a:t>Greener Wheels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Logistics Low Carbon Analytics Software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Google Shape;319;p45"/>
          <p:cNvPicPr/>
          <p:nvPr/>
        </p:nvPicPr>
        <p:blipFill>
          <a:blip r:embed="rId2"/>
          <a:srcRect l="12215" t="33063" r="11798" b="35274"/>
          <a:stretch/>
        </p:blipFill>
        <p:spPr>
          <a:xfrm>
            <a:off x="2826360" y="2863800"/>
            <a:ext cx="1745280" cy="550080"/>
          </a:xfrm>
          <a:prstGeom prst="rect">
            <a:avLst/>
          </a:prstGeom>
          <a:ln w="0">
            <a:noFill/>
          </a:ln>
        </p:spPr>
      </p:pic>
      <p:pic>
        <p:nvPicPr>
          <p:cNvPr id="329" name="Google Shape;320;p45"/>
          <p:cNvPicPr/>
          <p:nvPr/>
        </p:nvPicPr>
        <p:blipFill>
          <a:blip r:embed="rId3"/>
          <a:stretch/>
        </p:blipFill>
        <p:spPr>
          <a:xfrm>
            <a:off x="4625640" y="2898000"/>
            <a:ext cx="1638000" cy="48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ubTitle"/>
          </p:nvPr>
        </p:nvSpPr>
        <p:spPr>
          <a:xfrm>
            <a:off x="5224680" y="91152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Carbon tax and credit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1599"/>
              </a:spcBef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224680" y="1172880"/>
            <a:ext cx="3346920" cy="680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91440" indent="-91440">
              <a:lnSpc>
                <a:spcPct val="115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Bursa launch Voluntary Carbon Market (VCM)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ubTitle"/>
          </p:nvPr>
        </p:nvSpPr>
        <p:spPr>
          <a:xfrm>
            <a:off x="5224680" y="213300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Low Carbon Mobility Blueprint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subTitle"/>
          </p:nvPr>
        </p:nvSpPr>
        <p:spPr>
          <a:xfrm>
            <a:off x="5224680" y="328248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Compliance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Google Shape;452;p54"/>
          <p:cNvSpPr/>
          <p:nvPr/>
        </p:nvSpPr>
        <p:spPr>
          <a:xfrm>
            <a:off x="4022280" y="331056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Google Shape;453;p54"/>
          <p:cNvSpPr/>
          <p:nvPr/>
        </p:nvSpPr>
        <p:spPr>
          <a:xfrm>
            <a:off x="4022280" y="208872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Google Shape;454;p54"/>
          <p:cNvSpPr/>
          <p:nvPr/>
        </p:nvSpPr>
        <p:spPr>
          <a:xfrm>
            <a:off x="4022280" y="89460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/>
          </p:nvPr>
        </p:nvSpPr>
        <p:spPr>
          <a:xfrm>
            <a:off x="5226840" y="2441880"/>
            <a:ext cx="3346920" cy="680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91440" indent="-91440">
              <a:lnSpc>
                <a:spcPct val="115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Adoption of EV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15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Reduce GHG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9" name="Google Shape;456;p54"/>
          <p:cNvPicPr/>
          <p:nvPr/>
        </p:nvPicPr>
        <p:blipFill>
          <a:blip r:embed="rId3"/>
          <a:srcRect l="6721" r="3253"/>
          <a:stretch/>
        </p:blipFill>
        <p:spPr>
          <a:xfrm>
            <a:off x="4131720" y="951840"/>
            <a:ext cx="682560" cy="770040"/>
          </a:xfrm>
          <a:prstGeom prst="rect">
            <a:avLst/>
          </a:prstGeom>
          <a:ln w="0">
            <a:noFill/>
          </a:ln>
        </p:spPr>
      </p:pic>
      <p:pic>
        <p:nvPicPr>
          <p:cNvPr id="430" name="Google Shape;457;p54"/>
          <p:cNvPicPr/>
          <p:nvPr/>
        </p:nvPicPr>
        <p:blipFill>
          <a:blip r:embed="rId4"/>
          <a:stretch/>
        </p:blipFill>
        <p:spPr>
          <a:xfrm>
            <a:off x="4245840" y="2303280"/>
            <a:ext cx="480600" cy="480600"/>
          </a:xfrm>
          <a:prstGeom prst="rect">
            <a:avLst/>
          </a:prstGeom>
          <a:ln w="0">
            <a:noFill/>
          </a:ln>
        </p:spPr>
      </p:pic>
      <p:sp>
        <p:nvSpPr>
          <p:cNvPr id="431" name="PlaceHolder 6"/>
          <p:cNvSpPr>
            <a:spLocks noGrp="1"/>
          </p:cNvSpPr>
          <p:nvPr>
            <p:ph/>
          </p:nvPr>
        </p:nvSpPr>
        <p:spPr>
          <a:xfrm>
            <a:off x="5226840" y="3567960"/>
            <a:ext cx="3346920" cy="680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91440" indent="-91440">
              <a:lnSpc>
                <a:spcPct val="115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ISO-14064 scope 3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91440" indent="-91440">
              <a:lnSpc>
                <a:spcPct val="115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Exposure Draft IFRS S1 General Requirements for Disclosure of Sustainability-related Financial Information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2" name="Google Shape;459;p54"/>
          <p:cNvPicPr/>
          <p:nvPr/>
        </p:nvPicPr>
        <p:blipFill>
          <a:blip r:embed="rId5"/>
          <a:stretch/>
        </p:blipFill>
        <p:spPr>
          <a:xfrm>
            <a:off x="4285080" y="3543840"/>
            <a:ext cx="426600" cy="426600"/>
          </a:xfrm>
          <a:prstGeom prst="rect">
            <a:avLst/>
          </a:prstGeom>
          <a:ln w="0">
            <a:noFill/>
          </a:ln>
        </p:spPr>
      </p:pic>
      <p:sp>
        <p:nvSpPr>
          <p:cNvPr id="433" name="PlaceHolder 7"/>
          <p:cNvSpPr>
            <a:spLocks noGrp="1"/>
          </p:cNvSpPr>
          <p:nvPr>
            <p:ph type="title"/>
          </p:nvPr>
        </p:nvSpPr>
        <p:spPr>
          <a:xfrm>
            <a:off x="479520" y="1613520"/>
            <a:ext cx="3160080" cy="519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Vision for change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88080" y="1595880"/>
            <a:ext cx="3772080" cy="1117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1" strike="noStrike" spc="-1">
                <a:solidFill>
                  <a:schemeClr val="dk1"/>
                </a:solidFill>
                <a:latin typeface="Poppins"/>
                <a:ea typeface="Poppins"/>
              </a:rPr>
              <a:t>Thank you!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5" name="Google Shape;466;p55"/>
          <p:cNvPicPr/>
          <p:nvPr/>
        </p:nvPicPr>
        <p:blipFill>
          <a:blip r:embed="rId2"/>
          <a:srcRect l="12215" t="33063" r="11798" b="35274"/>
          <a:stretch/>
        </p:blipFill>
        <p:spPr>
          <a:xfrm>
            <a:off x="6781320" y="379800"/>
            <a:ext cx="1745280" cy="550080"/>
          </a:xfrm>
          <a:prstGeom prst="rect">
            <a:avLst/>
          </a:prstGeom>
          <a:ln w="0">
            <a:noFill/>
          </a:ln>
        </p:spPr>
      </p:pic>
      <p:sp>
        <p:nvSpPr>
          <p:cNvPr id="436" name="Google Shape;467;p55"/>
          <p:cNvSpPr/>
          <p:nvPr/>
        </p:nvSpPr>
        <p:spPr>
          <a:xfrm>
            <a:off x="630720" y="3094560"/>
            <a:ext cx="3448080" cy="109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1440" rIns="0" bIns="91440" anchor="t">
            <a:spAutoFit/>
          </a:bodyPr>
          <a:lstStyle/>
          <a:p>
            <a:pPr>
              <a:lnSpc>
                <a:spcPct val="20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Gooi Liang Zheng;</a:t>
            </a:r>
            <a:r>
              <a:rPr lang="en" sz="1200" b="0" strike="noStrike" spc="-1">
                <a:solidFill>
                  <a:schemeClr val="dk2"/>
                </a:solidFill>
                <a:latin typeface="Poppins"/>
                <a:ea typeface="Poppins"/>
              </a:rPr>
              <a:t> </a:t>
            </a:r>
            <a:r>
              <a:rPr lang="en" sz="1200" b="0" i="1" strike="noStrike" spc="-1">
                <a:solidFill>
                  <a:schemeClr val="dk2"/>
                </a:solidFill>
                <a:latin typeface="Poppins"/>
                <a:ea typeface="Poppins"/>
              </a:rPr>
              <a:t>gooi@whiteroom.work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Jian Chia;</a:t>
            </a:r>
            <a:r>
              <a:rPr lang="en" sz="1200" b="0" strike="noStrike" spc="-1">
                <a:solidFill>
                  <a:schemeClr val="dk2"/>
                </a:solidFill>
                <a:latin typeface="Poppins"/>
                <a:ea typeface="Poppins"/>
              </a:rPr>
              <a:t> </a:t>
            </a:r>
            <a:r>
              <a:rPr lang="en" sz="1200" b="0" i="1" strike="noStrike" spc="-1">
                <a:solidFill>
                  <a:schemeClr val="dk2"/>
                </a:solidFill>
                <a:latin typeface="Poppins"/>
                <a:ea typeface="Poppins"/>
              </a:rPr>
              <a:t>jian@whiteroom.work</a:t>
            </a:r>
            <a:br>
              <a:rPr sz="1200"/>
            </a:b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Google Shape;468;p55"/>
          <p:cNvSpPr/>
          <p:nvPr/>
        </p:nvSpPr>
        <p:spPr>
          <a:xfrm>
            <a:off x="6309000" y="4162680"/>
            <a:ext cx="2435400" cy="75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chemeClr val="dk1"/>
                </a:solidFill>
                <a:latin typeface="Poppins SemiBold"/>
                <a:ea typeface="Poppins SemiBold"/>
              </a:rPr>
              <a:t>www.whiteroom.work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Poppins ExtraLight"/>
                <a:ea typeface="Poppins ExtraLight"/>
              </a:rPr>
              <a:t>WHITE ROOM ANALYTICS PLT (</a:t>
            </a:r>
            <a:r>
              <a:rPr lang="en" sz="800" b="0" strike="noStrike" spc="-1">
                <a:solidFill>
                  <a:schemeClr val="dk1"/>
                </a:solidFill>
                <a:latin typeface="Poppins ExtraLight"/>
                <a:ea typeface="Poppins ExtraLight"/>
              </a:rPr>
              <a:t>LLP0019382-LGN)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73480" y="353880"/>
            <a:ext cx="4138200" cy="816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Team Composition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1716120" y="1657080"/>
            <a:ext cx="2855520" cy="464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Software system implementation, </a:t>
            </a:r>
            <a:br>
              <a:rPr sz="900"/>
            </a:b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hardware installation in Malaysia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0" name="Google Shape;475;p56"/>
          <p:cNvPicPr/>
          <p:nvPr/>
        </p:nvPicPr>
        <p:blipFill>
          <a:blip r:embed="rId2"/>
          <a:srcRect l="12215" t="33063" r="64988" b="35278"/>
          <a:stretch/>
        </p:blipFill>
        <p:spPr>
          <a:xfrm>
            <a:off x="757080" y="1397880"/>
            <a:ext cx="645120" cy="678240"/>
          </a:xfrm>
          <a:prstGeom prst="rect">
            <a:avLst/>
          </a:prstGeom>
          <a:ln w="0">
            <a:noFill/>
          </a:ln>
        </p:spPr>
      </p:pic>
      <p:sp>
        <p:nvSpPr>
          <p:cNvPr id="441" name="PlaceHolder 3"/>
          <p:cNvSpPr>
            <a:spLocks noGrp="1"/>
          </p:cNvSpPr>
          <p:nvPr>
            <p:ph type="subTitle"/>
          </p:nvPr>
        </p:nvSpPr>
        <p:spPr>
          <a:xfrm>
            <a:off x="5914080" y="388296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USM; </a:t>
            </a: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Advisor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5914080" y="4083840"/>
            <a:ext cx="3120480" cy="464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Academic research on data models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3" name="Google Shape;478;p56"/>
          <p:cNvPicPr/>
          <p:nvPr/>
        </p:nvPicPr>
        <p:blipFill>
          <a:blip r:embed="rId3"/>
          <a:srcRect l="-6015" t="-30588" r="-7257" b="-30573"/>
          <a:stretch/>
        </p:blipFill>
        <p:spPr>
          <a:xfrm>
            <a:off x="4831920" y="363492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444" name="PlaceHolder 5"/>
          <p:cNvSpPr>
            <a:spLocks noGrp="1"/>
          </p:cNvSpPr>
          <p:nvPr>
            <p:ph type="subTitle"/>
          </p:nvPr>
        </p:nvSpPr>
        <p:spPr>
          <a:xfrm>
            <a:off x="1711080" y="390060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United Cities; </a:t>
            </a: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Advisor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6"/>
          <p:cNvSpPr>
            <a:spLocks noGrp="1"/>
          </p:cNvSpPr>
          <p:nvPr>
            <p:ph/>
          </p:nvPr>
        </p:nvSpPr>
        <p:spPr>
          <a:xfrm>
            <a:off x="1711080" y="4101120"/>
            <a:ext cx="3120480" cy="464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Expertise in city planning in multiple regions.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Google Shape;481;p56"/>
          <p:cNvPicPr/>
          <p:nvPr/>
        </p:nvPicPr>
        <p:blipFill>
          <a:blip r:embed="rId4"/>
          <a:stretch/>
        </p:blipFill>
        <p:spPr>
          <a:xfrm>
            <a:off x="739440" y="3984120"/>
            <a:ext cx="753480" cy="317160"/>
          </a:xfrm>
          <a:prstGeom prst="rect">
            <a:avLst/>
          </a:prstGeom>
          <a:ln w="0">
            <a:noFill/>
          </a:ln>
        </p:spPr>
      </p:pic>
      <p:sp>
        <p:nvSpPr>
          <p:cNvPr id="447" name="PlaceHolder 7"/>
          <p:cNvSpPr>
            <a:spLocks noGrp="1"/>
          </p:cNvSpPr>
          <p:nvPr>
            <p:ph type="subTitle"/>
          </p:nvPr>
        </p:nvSpPr>
        <p:spPr>
          <a:xfrm>
            <a:off x="1707120" y="144216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White Room; </a:t>
            </a: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Delivery Team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8"/>
          <p:cNvSpPr>
            <a:spLocks noGrp="1"/>
          </p:cNvSpPr>
          <p:nvPr>
            <p:ph type="subTitle"/>
          </p:nvPr>
        </p:nvSpPr>
        <p:spPr>
          <a:xfrm>
            <a:off x="5849640" y="2584800"/>
            <a:ext cx="2951280" cy="1918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GPS Fleet; </a:t>
            </a: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Partner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9"/>
          <p:cNvSpPr>
            <a:spLocks noGrp="1"/>
          </p:cNvSpPr>
          <p:nvPr>
            <p:ph/>
          </p:nvPr>
        </p:nvSpPr>
        <p:spPr>
          <a:xfrm>
            <a:off x="5849640" y="2795040"/>
            <a:ext cx="2951280" cy="412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Expertise in logistics management system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0" name="Google Shape;485;p56"/>
          <p:cNvPicPr/>
          <p:nvPr/>
        </p:nvPicPr>
        <p:blipFill>
          <a:blip r:embed="rId5"/>
          <a:srcRect r="74480"/>
          <a:stretch/>
        </p:blipFill>
        <p:spPr>
          <a:xfrm>
            <a:off x="4994640" y="2575080"/>
            <a:ext cx="609480" cy="641880"/>
          </a:xfrm>
          <a:prstGeom prst="rect">
            <a:avLst/>
          </a:prstGeom>
          <a:ln w="0">
            <a:noFill/>
          </a:ln>
        </p:spPr>
      </p:pic>
      <p:sp>
        <p:nvSpPr>
          <p:cNvPr id="451" name="PlaceHolder 10"/>
          <p:cNvSpPr>
            <a:spLocks noGrp="1"/>
          </p:cNvSpPr>
          <p:nvPr>
            <p:ph type="subTitle"/>
          </p:nvPr>
        </p:nvSpPr>
        <p:spPr>
          <a:xfrm>
            <a:off x="1711080" y="2682360"/>
            <a:ext cx="3120480" cy="21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Penang Green Council; </a:t>
            </a: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Advisor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11"/>
          <p:cNvSpPr>
            <a:spLocks noGrp="1"/>
          </p:cNvSpPr>
          <p:nvPr>
            <p:ph/>
          </p:nvPr>
        </p:nvSpPr>
        <p:spPr>
          <a:xfrm>
            <a:off x="1711080" y="2882880"/>
            <a:ext cx="2135160" cy="464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900" b="0" strike="noStrike" spc="-1">
                <a:solidFill>
                  <a:schemeClr val="dk1"/>
                </a:solidFill>
                <a:latin typeface="Open Sans"/>
                <a:ea typeface="Open Sans"/>
              </a:rPr>
              <a:t>Environmental expert in Penang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3" name="Google Shape;488;p56"/>
          <p:cNvPicPr/>
          <p:nvPr/>
        </p:nvPicPr>
        <p:blipFill>
          <a:blip r:embed="rId6"/>
          <a:srcRect l="27451" t="20878" r="40613" b="2374"/>
          <a:stretch/>
        </p:blipFill>
        <p:spPr>
          <a:xfrm>
            <a:off x="684000" y="2469600"/>
            <a:ext cx="753480" cy="85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85360" y="519120"/>
            <a:ext cx="47059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0800" b="1" strike="noStrike" spc="-1">
                <a:solidFill>
                  <a:schemeClr val="dk1"/>
                </a:solidFill>
                <a:latin typeface="Poppins"/>
                <a:ea typeface="Poppins"/>
              </a:rPr>
              <a:t>Hello.</a:t>
            </a:r>
            <a:endParaRPr lang="en-US" sz="10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682200" y="2714400"/>
            <a:ext cx="3933720" cy="1770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1" i="1" strike="noStrike" spc="-1">
                <a:solidFill>
                  <a:schemeClr val="dk1"/>
                </a:solidFill>
                <a:latin typeface="Poppins"/>
                <a:ea typeface="Poppins"/>
              </a:rPr>
              <a:t>White Room</a:t>
            </a: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 is a software agency based in the heart of Georgetown, Penang.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13480">
              <a:lnSpc>
                <a:spcPct val="100000"/>
              </a:lnSpc>
              <a:buClr>
                <a:srgbClr val="000000"/>
              </a:buClr>
              <a:buFont typeface="Poppins"/>
              <a:buChar char="●"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mobile apps, web apps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13480">
              <a:lnSpc>
                <a:spcPct val="100000"/>
              </a:lnSpc>
              <a:buClr>
                <a:srgbClr val="000000"/>
              </a:buClr>
              <a:buFont typeface="Poppins"/>
              <a:buChar char="●"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software integration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13480">
              <a:lnSpc>
                <a:spcPct val="100000"/>
              </a:lnSpc>
              <a:buClr>
                <a:srgbClr val="000000"/>
              </a:buClr>
              <a:buFont typeface="Poppins"/>
              <a:buChar char="●"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tech consultancy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Google Shape;327;p46"/>
          <p:cNvSpPr/>
          <p:nvPr/>
        </p:nvSpPr>
        <p:spPr>
          <a:xfrm>
            <a:off x="6309000" y="4162680"/>
            <a:ext cx="2435400" cy="75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chemeClr val="dk1"/>
                </a:solidFill>
                <a:latin typeface="Poppins SemiBold"/>
                <a:ea typeface="Poppins SemiBold"/>
              </a:rPr>
              <a:t>www.whiteroom.work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Poppins ExtraLight"/>
                <a:ea typeface="Poppins ExtraLight"/>
              </a:rPr>
              <a:t>WHITE ROOM ANALYTICS PLT (</a:t>
            </a:r>
            <a:r>
              <a:rPr lang="en" sz="800" b="0" strike="noStrike" spc="-1">
                <a:solidFill>
                  <a:schemeClr val="dk1"/>
                </a:solidFill>
                <a:latin typeface="Poppins ExtraLight"/>
                <a:ea typeface="Poppins ExtraLight"/>
              </a:rPr>
              <a:t>LLP0019382-LGN)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Google Shape;328;p46"/>
          <p:cNvSpPr/>
          <p:nvPr/>
        </p:nvSpPr>
        <p:spPr>
          <a:xfrm>
            <a:off x="5590800" y="519120"/>
            <a:ext cx="576360" cy="576360"/>
          </a:xfrm>
          <a:prstGeom prst="ellipse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Google Shape;329;p46"/>
          <p:cNvSpPr/>
          <p:nvPr/>
        </p:nvSpPr>
        <p:spPr>
          <a:xfrm>
            <a:off x="5590800" y="1320120"/>
            <a:ext cx="576360" cy="576360"/>
          </a:xfrm>
          <a:prstGeom prst="ellipse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title"/>
          </p:nvPr>
        </p:nvSpPr>
        <p:spPr>
          <a:xfrm>
            <a:off x="6279480" y="519120"/>
            <a:ext cx="1473120" cy="57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Gooi</a:t>
            </a:r>
            <a:br>
              <a:rPr sz="1200"/>
            </a:b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Project Manager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title"/>
          </p:nvPr>
        </p:nvSpPr>
        <p:spPr>
          <a:xfrm>
            <a:off x="6309000" y="1320120"/>
            <a:ext cx="1473120" cy="576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Jian</a:t>
            </a:r>
            <a:br>
              <a:rPr sz="1200"/>
            </a:br>
            <a:r>
              <a:rPr lang="en" sz="1200" b="0" strike="noStrike" spc="-1">
                <a:solidFill>
                  <a:schemeClr val="dk1"/>
                </a:solidFill>
                <a:latin typeface="Poppins"/>
                <a:ea typeface="Poppins"/>
              </a:rPr>
              <a:t>Tech Lead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7" name="Google Shape;332;p46"/>
          <p:cNvGrpSpPr/>
          <p:nvPr/>
        </p:nvGrpSpPr>
        <p:grpSpPr>
          <a:xfrm>
            <a:off x="5590440" y="2845440"/>
            <a:ext cx="2862360" cy="1091160"/>
            <a:chOff x="5590440" y="2845440"/>
            <a:chExt cx="2862360" cy="1091160"/>
          </a:xfrm>
        </p:grpSpPr>
        <p:pic>
          <p:nvPicPr>
            <p:cNvPr id="338" name="Google Shape;333;p46"/>
            <p:cNvPicPr/>
            <p:nvPr/>
          </p:nvPicPr>
          <p:blipFill>
            <a:blip r:embed="rId2"/>
            <a:stretch/>
          </p:blipFill>
          <p:spPr>
            <a:xfrm>
              <a:off x="5590440" y="2993760"/>
              <a:ext cx="618480" cy="288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9" name="Google Shape;334;p46"/>
            <p:cNvPicPr/>
            <p:nvPr/>
          </p:nvPicPr>
          <p:blipFill>
            <a:blip r:embed="rId3"/>
            <a:srcRect l="19594" t="16285" r="19429" b="17867"/>
            <a:stretch/>
          </p:blipFill>
          <p:spPr>
            <a:xfrm>
              <a:off x="6724080" y="2845440"/>
              <a:ext cx="562320" cy="53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0" name="Google Shape;335;p46"/>
            <p:cNvPicPr/>
            <p:nvPr/>
          </p:nvPicPr>
          <p:blipFill>
            <a:blip r:embed="rId4"/>
            <a:srcRect t="31845" b="44260"/>
            <a:stretch/>
          </p:blipFill>
          <p:spPr>
            <a:xfrm>
              <a:off x="5590440" y="3718080"/>
              <a:ext cx="781920" cy="18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1" name="Google Shape;336;p46"/>
            <p:cNvPicPr/>
            <p:nvPr/>
          </p:nvPicPr>
          <p:blipFill>
            <a:blip r:embed="rId5"/>
            <a:stretch/>
          </p:blipFill>
          <p:spPr>
            <a:xfrm>
              <a:off x="6672240" y="3726360"/>
              <a:ext cx="618480" cy="205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2" name="Google Shape;337;p46"/>
            <p:cNvPicPr/>
            <p:nvPr/>
          </p:nvPicPr>
          <p:blipFill>
            <a:blip r:embed="rId6"/>
            <a:srcRect l="14340" t="-563" r="15368" b="22410"/>
            <a:stretch/>
          </p:blipFill>
          <p:spPr>
            <a:xfrm>
              <a:off x="7801920" y="2936160"/>
              <a:ext cx="618480" cy="350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3" name="Google Shape;338;p46"/>
            <p:cNvPicPr/>
            <p:nvPr/>
          </p:nvPicPr>
          <p:blipFill>
            <a:blip r:embed="rId7"/>
            <a:stretch/>
          </p:blipFill>
          <p:spPr>
            <a:xfrm>
              <a:off x="7769520" y="3750120"/>
              <a:ext cx="683280" cy="186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4" name="Google Shape;339;p46"/>
          <p:cNvSpPr/>
          <p:nvPr/>
        </p:nvSpPr>
        <p:spPr>
          <a:xfrm>
            <a:off x="5591160" y="519480"/>
            <a:ext cx="575640" cy="575640"/>
          </a:xfrm>
          <a:prstGeom prst="flowChartConnector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Google Shape;340;p46"/>
          <p:cNvSpPr/>
          <p:nvPr/>
        </p:nvSpPr>
        <p:spPr>
          <a:xfrm>
            <a:off x="5591160" y="1320480"/>
            <a:ext cx="575640" cy="575640"/>
          </a:xfrm>
          <a:prstGeom prst="flowChartConnector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Google Shape;341;p46"/>
          <p:cNvPicPr/>
          <p:nvPr/>
        </p:nvPicPr>
        <p:blipFill>
          <a:blip r:embed="rId10"/>
          <a:srcRect l="27447" t="20878" r="40613" b="2381"/>
          <a:stretch/>
        </p:blipFill>
        <p:spPr>
          <a:xfrm>
            <a:off x="212400" y="4114440"/>
            <a:ext cx="753480" cy="85356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42;p46"/>
          <p:cNvPicPr/>
          <p:nvPr/>
        </p:nvPicPr>
        <p:blipFill>
          <a:blip r:embed="rId11"/>
          <a:srcRect r="74480"/>
          <a:stretch/>
        </p:blipFill>
        <p:spPr>
          <a:xfrm>
            <a:off x="1459080" y="4220280"/>
            <a:ext cx="609480" cy="641880"/>
          </a:xfrm>
          <a:prstGeom prst="rect">
            <a:avLst/>
          </a:prstGeom>
          <a:ln w="0">
            <a:noFill/>
          </a:ln>
        </p:spPr>
      </p:pic>
      <p:pic>
        <p:nvPicPr>
          <p:cNvPr id="348" name="Google Shape;343;p46"/>
          <p:cNvPicPr/>
          <p:nvPr/>
        </p:nvPicPr>
        <p:blipFill>
          <a:blip r:embed="rId12"/>
          <a:stretch/>
        </p:blipFill>
        <p:spPr>
          <a:xfrm>
            <a:off x="2561400" y="4382640"/>
            <a:ext cx="753480" cy="317160"/>
          </a:xfrm>
          <a:prstGeom prst="rect">
            <a:avLst/>
          </a:prstGeom>
          <a:ln w="0">
            <a:noFill/>
          </a:ln>
        </p:spPr>
      </p:pic>
      <p:pic>
        <p:nvPicPr>
          <p:cNvPr id="349" name="Google Shape;344;p46"/>
          <p:cNvPicPr/>
          <p:nvPr/>
        </p:nvPicPr>
        <p:blipFill>
          <a:blip r:embed="rId13"/>
          <a:srcRect l="-6015" t="-30588" r="-7257" b="-30573"/>
          <a:stretch/>
        </p:blipFill>
        <p:spPr>
          <a:xfrm>
            <a:off x="3826440" y="4032360"/>
            <a:ext cx="1017360" cy="101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674520" y="952560"/>
            <a:ext cx="5098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1" strike="noStrike" spc="-1">
                <a:solidFill>
                  <a:schemeClr val="dk1"/>
                </a:solidFill>
                <a:latin typeface="Poppins"/>
                <a:ea typeface="Poppins"/>
              </a:rPr>
              <a:t>Problem Statements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subTitle"/>
          </p:nvPr>
        </p:nvSpPr>
        <p:spPr>
          <a:xfrm>
            <a:off x="3674520" y="2055960"/>
            <a:ext cx="5098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Lack of 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" sz="1900" b="1" i="1" strike="noStrike" spc="-1">
                <a:solidFill>
                  <a:srgbClr val="38761D"/>
                </a:solidFill>
                <a:latin typeface="Poppins"/>
                <a:ea typeface="Poppins"/>
              </a:rPr>
              <a:t>environmental impact measurements </a:t>
            </a: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from the logistics industry.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subTitle"/>
          </p:nvPr>
        </p:nvSpPr>
        <p:spPr>
          <a:xfrm>
            <a:off x="3616560" y="3470760"/>
            <a:ext cx="5098320" cy="339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Efficient delivery with </a:t>
            </a:r>
            <a:r>
              <a:rPr lang="en" sz="1800" b="1" strike="noStrike" spc="-1">
                <a:solidFill>
                  <a:srgbClr val="38761D"/>
                </a:solidFill>
                <a:latin typeface="Poppins"/>
                <a:ea typeface="Poppins"/>
              </a:rPr>
              <a:t>low carbon</a:t>
            </a:r>
            <a:r>
              <a:rPr lang="en" sz="1200" b="1" strike="noStrike" spc="-1">
                <a:solidFill>
                  <a:schemeClr val="dk1"/>
                </a:solidFill>
                <a:latin typeface="Poppins"/>
                <a:ea typeface="Poppins"/>
              </a:rPr>
              <a:t>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Google Shape;352;p47"/>
          <p:cNvSpPr/>
          <p:nvPr/>
        </p:nvSpPr>
        <p:spPr>
          <a:xfrm>
            <a:off x="0" y="0"/>
            <a:ext cx="3249360" cy="5143320"/>
          </a:xfrm>
          <a:prstGeom prst="rect">
            <a:avLst/>
          </a:prstGeom>
          <a:solidFill>
            <a:srgbClr val="F9F9F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4" name="Google Shape;353;p47"/>
          <p:cNvPicPr/>
          <p:nvPr/>
        </p:nvPicPr>
        <p:blipFill>
          <a:blip r:embed="rId2"/>
          <a:srcRect l="10509" r="10509"/>
          <a:stretch/>
        </p:blipFill>
        <p:spPr>
          <a:xfrm>
            <a:off x="0" y="0"/>
            <a:ext cx="3249360" cy="514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02840" y="369000"/>
            <a:ext cx="4918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Objectives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402840" y="1287000"/>
            <a:ext cx="4857120" cy="339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1" strike="noStrike" spc="-1">
                <a:solidFill>
                  <a:schemeClr val="dk1"/>
                </a:solidFill>
                <a:latin typeface="Poppins"/>
                <a:ea typeface="Poppins"/>
              </a:rPr>
              <a:t>Assessment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402840" y="1589040"/>
            <a:ext cx="4857120" cy="1068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To develop </a:t>
            </a:r>
            <a:r>
              <a:rPr lang="en" sz="1200" b="1" strike="noStrike" spc="-1">
                <a:solidFill>
                  <a:srgbClr val="741B47"/>
                </a:solidFill>
                <a:latin typeface="Open Sans"/>
                <a:ea typeface="Open Sans"/>
              </a:rPr>
              <a:t>carbon footprint system</a:t>
            </a: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 that provide in depth analysis on fleets and trips</a:t>
            </a:r>
            <a:br>
              <a:rPr sz="1200"/>
            </a:br>
            <a:br>
              <a:rPr sz="400"/>
            </a:b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Provide fair and accurate </a:t>
            </a:r>
            <a:r>
              <a:rPr lang="en" sz="1200" b="1" strike="noStrike" spc="-1">
                <a:solidFill>
                  <a:srgbClr val="741B47"/>
                </a:solidFill>
                <a:latin typeface="Open Sans"/>
                <a:ea typeface="Open Sans"/>
              </a:rPr>
              <a:t>carbon footprint rating reports</a:t>
            </a: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 for public / potential investors.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subTitle"/>
          </p:nvPr>
        </p:nvSpPr>
        <p:spPr>
          <a:xfrm>
            <a:off x="402840" y="3305160"/>
            <a:ext cx="4857120" cy="339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1" strike="noStrike" spc="-1">
                <a:solidFill>
                  <a:schemeClr val="dk1"/>
                </a:solidFill>
                <a:latin typeface="Poppins"/>
                <a:ea typeface="Poppins"/>
              </a:rPr>
              <a:t>Simulation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/>
          </p:nvPr>
        </p:nvSpPr>
        <p:spPr>
          <a:xfrm>
            <a:off x="402840" y="3570840"/>
            <a:ext cx="4857120" cy="942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To develop a </a:t>
            </a:r>
            <a:r>
              <a:rPr lang="en" sz="1200" b="1" strike="noStrike" spc="-1">
                <a:solidFill>
                  <a:srgbClr val="741B47"/>
                </a:solidFill>
                <a:latin typeface="Open Sans"/>
                <a:ea typeface="Open Sans"/>
              </a:rPr>
              <a:t>model to predict</a:t>
            </a: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 the carbon savings based on user changes</a:t>
            </a:r>
            <a:br>
              <a:rPr sz="1200"/>
            </a:br>
            <a:br>
              <a:rPr sz="400"/>
            </a:b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Assist </a:t>
            </a:r>
            <a:r>
              <a:rPr lang="en" sz="1200" b="1" strike="noStrike" spc="-1">
                <a:solidFill>
                  <a:srgbClr val="741B47"/>
                </a:solidFill>
                <a:latin typeface="Open Sans"/>
                <a:ea typeface="Open Sans"/>
              </a:rPr>
              <a:t>better transportation planning</a:t>
            </a:r>
            <a:r>
              <a:rPr lang="en" sz="1200" b="0" strike="noStrike" spc="-1">
                <a:solidFill>
                  <a:schemeClr val="dk1"/>
                </a:solidFill>
                <a:latin typeface="Open Sans"/>
                <a:ea typeface="Open Sans"/>
              </a:rPr>
              <a:t>, environmentally and financially.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Google Shape;363;p48"/>
          <p:cNvPicPr/>
          <p:nvPr/>
        </p:nvPicPr>
        <p:blipFill>
          <a:blip r:embed="rId2"/>
          <a:srcRect l="54820" r="1590" b="9324"/>
          <a:stretch/>
        </p:blipFill>
        <p:spPr>
          <a:xfrm>
            <a:off x="5874480" y="0"/>
            <a:ext cx="3269160" cy="514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406800" y="2485440"/>
            <a:ext cx="3836520" cy="1234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900" b="0" strike="noStrike" spc="-1">
                <a:solidFill>
                  <a:schemeClr val="dk2"/>
                </a:solidFill>
                <a:latin typeface="Poppins"/>
                <a:ea typeface="Poppins"/>
              </a:rPr>
              <a:t>The USASCP is a whole-of-government effort that includes participation from the Departments of State, Commerce and Transportation, NSF, USAID, USTDA and DFC.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4939560" y="1512360"/>
            <a:ext cx="3836520" cy="1769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2"/>
                </a:solidFill>
                <a:latin typeface="Poppins"/>
                <a:ea typeface="Poppins"/>
              </a:rPr>
              <a:t>A sustainable</a:t>
            </a: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 net-zero/low carbon solution</a:t>
            </a:r>
            <a:r>
              <a:rPr lang="en" sz="1200" b="0" strike="noStrike" spc="-1">
                <a:solidFill>
                  <a:schemeClr val="dk2"/>
                </a:solidFill>
                <a:latin typeface="Poppins"/>
                <a:ea typeface="Poppins"/>
              </a:rPr>
              <a:t> </a:t>
            </a:r>
            <a:br>
              <a:rPr sz="1200"/>
            </a:br>
            <a:r>
              <a:rPr lang="en" sz="1200" b="0" strike="noStrike" spc="-1">
                <a:solidFill>
                  <a:schemeClr val="dk2"/>
                </a:solidFill>
                <a:latin typeface="Poppins"/>
                <a:ea typeface="Poppins"/>
              </a:rPr>
              <a:t>to address a documented urban challenge.</a:t>
            </a:r>
            <a:br>
              <a:rPr sz="1200"/>
            </a:b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2"/>
                </a:solidFill>
                <a:latin typeface="Poppins"/>
                <a:ea typeface="Poppins"/>
              </a:rPr>
              <a:t>Implemented by </a:t>
            </a: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April 2024.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3" name="Google Shape;370;p49"/>
          <p:cNvPicPr/>
          <p:nvPr/>
        </p:nvPicPr>
        <p:blipFill>
          <a:blip r:embed="rId2"/>
          <a:stretch/>
        </p:blipFill>
        <p:spPr>
          <a:xfrm>
            <a:off x="406800" y="1422720"/>
            <a:ext cx="3151800" cy="92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88080" y="3690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Why logistics in Malaysia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225640" cy="2788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57200" indent="-317520">
              <a:lnSpc>
                <a:spcPct val="115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1400" b="0" strike="noStrike" spc="-1">
                <a:solidFill>
                  <a:schemeClr val="dk2"/>
                </a:solidFill>
                <a:latin typeface="Open Sans"/>
                <a:ea typeface="Open Sans"/>
              </a:rPr>
              <a:t>World bank 2019: Total CO2 from Malaysia is 396.11 mil tonne, where </a:t>
            </a:r>
            <a:r>
              <a:rPr lang="en" sz="1400" b="1" strike="noStrike" spc="-1">
                <a:solidFill>
                  <a:schemeClr val="dk2"/>
                </a:solidFill>
                <a:latin typeface="Open Sans"/>
                <a:ea typeface="Open Sans"/>
              </a:rPr>
              <a:t>transportation</a:t>
            </a:r>
            <a:r>
              <a:rPr lang="en" sz="1400" b="0" strike="noStrike" spc="-1">
                <a:solidFill>
                  <a:schemeClr val="dk2"/>
                </a:solidFill>
                <a:latin typeface="Open Sans"/>
                <a:ea typeface="Open Sans"/>
              </a:rPr>
              <a:t> contributes </a:t>
            </a:r>
            <a:r>
              <a:rPr lang="en" sz="1400" b="1" strike="noStrike" spc="-1">
                <a:solidFill>
                  <a:schemeClr val="dk2"/>
                </a:solidFill>
                <a:latin typeface="Open Sans"/>
                <a:ea typeface="Open Sans"/>
              </a:rPr>
              <a:t>65.31 mil tonne</a:t>
            </a:r>
            <a:r>
              <a:rPr lang="en" sz="1400" b="0" strike="noStrike" spc="-1">
                <a:solidFill>
                  <a:schemeClr val="dk2"/>
                </a:solidFill>
                <a:latin typeface="Open Sans"/>
                <a:ea typeface="Open Sans"/>
              </a:rPr>
              <a:t>, which is 16% of Malaysia total CO2</a:t>
            </a:r>
            <a:br>
              <a:rPr sz="700"/>
            </a:br>
            <a:r>
              <a:rPr lang="en" sz="700" b="0" strike="noStrike" spc="-1">
                <a:solidFill>
                  <a:schemeClr val="dk2"/>
                </a:solidFill>
                <a:latin typeface="Open Sans"/>
              </a:rPr>
              <a:t> 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50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1400" b="0" strike="noStrike" spc="-1">
                <a:solidFill>
                  <a:schemeClr val="dk2"/>
                </a:solidFill>
                <a:latin typeface="Open Sans"/>
                <a:ea typeface="Open Sans"/>
              </a:rPr>
              <a:t>KPMG 2021: </a:t>
            </a:r>
            <a:r>
              <a:rPr lang="en" sz="1400" b="1" strike="noStrike" spc="-1">
                <a:solidFill>
                  <a:schemeClr val="dk2"/>
                </a:solidFill>
                <a:latin typeface="Open Sans"/>
                <a:ea typeface="Open Sans"/>
              </a:rPr>
              <a:t>transportation - 17%</a:t>
            </a:r>
            <a:r>
              <a:rPr lang="en" sz="1400" b="0" strike="noStrike" spc="-1">
                <a:solidFill>
                  <a:schemeClr val="dk2"/>
                </a:solidFill>
                <a:latin typeface="Open Sans"/>
                <a:ea typeface="Open Sans"/>
              </a:rPr>
              <a:t> of total CO2 emission in Malaysia and increasing</a:t>
            </a:r>
            <a:br>
              <a:rPr sz="700"/>
            </a:br>
            <a:r>
              <a:rPr lang="en" sz="700" b="0" strike="noStrike" spc="-1">
                <a:solidFill>
                  <a:schemeClr val="dk2"/>
                </a:solidFill>
                <a:latin typeface="Open Sans"/>
              </a:rPr>
              <a:t> 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50000"/>
              </a:lnSpc>
              <a:buClr>
                <a:srgbClr val="000000"/>
              </a:buClr>
              <a:buFont typeface="Open Sans"/>
              <a:buChar char="●"/>
            </a:pPr>
            <a:r>
              <a:rPr lang="en" sz="1400" b="1" strike="noStrike" spc="-1">
                <a:solidFill>
                  <a:schemeClr val="dk1"/>
                </a:solidFill>
                <a:latin typeface="Open Sans"/>
                <a:ea typeface="Open Sans"/>
              </a:rPr>
              <a:t>70%</a:t>
            </a:r>
            <a:r>
              <a:rPr lang="en" sz="1400" b="0" strike="noStrike" spc="-1">
                <a:solidFill>
                  <a:schemeClr val="dk2"/>
                </a:solidFill>
                <a:latin typeface="Open Sans"/>
                <a:ea typeface="Open Sans"/>
              </a:rPr>
              <a:t> logistics are from </a:t>
            </a:r>
            <a:r>
              <a:rPr lang="en" sz="1400" b="1" strike="noStrike" spc="-1">
                <a:solidFill>
                  <a:schemeClr val="dk2"/>
                </a:solidFill>
                <a:latin typeface="Open Sans"/>
                <a:ea typeface="Open Sans"/>
              </a:rPr>
              <a:t>SME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88080" y="3690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Using Greener Wheels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252720" y="2676240"/>
            <a:ext cx="2031480" cy="2282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 algn="ctr">
              <a:lnSpc>
                <a:spcPct val="15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Set Data Source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252720" y="2952000"/>
            <a:ext cx="2031480" cy="96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Routes, schedules, vehicle models and engines, load, etc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GPS (Close-to-realtime) tracking, route information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Vehicle emission data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Google Shape;384;p51"/>
          <p:cNvSpPr/>
          <p:nvPr/>
        </p:nvSpPr>
        <p:spPr>
          <a:xfrm>
            <a:off x="817920" y="158472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Google Shape;385;p51"/>
          <p:cNvSpPr/>
          <p:nvPr/>
        </p:nvSpPr>
        <p:spPr>
          <a:xfrm>
            <a:off x="1071000" y="1916280"/>
            <a:ext cx="395280" cy="227520"/>
          </a:xfrm>
          <a:custGeom>
            <a:avLst/>
            <a:gdLst>
              <a:gd name="textAreaLeft" fmla="*/ 0 w 395280"/>
              <a:gd name="textAreaRight" fmla="*/ 395640 w 395280"/>
              <a:gd name="textAreaTop" fmla="*/ 0 h 227520"/>
              <a:gd name="textAreaBottom" fmla="*/ 227880 h 227520"/>
            </a:gdLst>
            <a:ahLst/>
            <a:cxnLst/>
            <a:rect l="textAreaLeft" t="textAreaTop" r="textAreaRight" b="textAreaBottom"/>
            <a:pathLst>
              <a:path w="120000" h="120000">
                <a:moveTo>
                  <a:pt x="76702" y="119777"/>
                </a:moveTo>
                <a:lnTo>
                  <a:pt x="76702" y="119777"/>
                </a:lnTo>
                <a:cubicBezTo>
                  <a:pt x="104582" y="119777"/>
                  <a:pt x="104582" y="119777"/>
                  <a:pt x="104582" y="119777"/>
                </a:cubicBezTo>
                <a:cubicBezTo>
                  <a:pt x="113190" y="119777"/>
                  <a:pt x="119871" y="108200"/>
                  <a:pt x="119871" y="93061"/>
                </a:cubicBezTo>
                <a:cubicBezTo>
                  <a:pt x="119871" y="78144"/>
                  <a:pt x="113190" y="66567"/>
                  <a:pt x="104582" y="66567"/>
                </a:cubicBezTo>
                <a:cubicBezTo>
                  <a:pt x="104582" y="30055"/>
                  <a:pt x="85310" y="0"/>
                  <a:pt x="63340" y="0"/>
                </a:cubicBezTo>
                <a:cubicBezTo>
                  <a:pt x="44068" y="0"/>
                  <a:pt x="26852" y="21595"/>
                  <a:pt x="22997" y="53209"/>
                </a:cubicBezTo>
                <a:cubicBezTo>
                  <a:pt x="22997" y="53209"/>
                  <a:pt x="21070" y="53209"/>
                  <a:pt x="20171" y="53209"/>
                </a:cubicBezTo>
                <a:cubicBezTo>
                  <a:pt x="8608" y="53209"/>
                  <a:pt x="0" y="68126"/>
                  <a:pt x="0" y="86382"/>
                </a:cubicBezTo>
                <a:cubicBezTo>
                  <a:pt x="0" y="104860"/>
                  <a:pt x="8608" y="119777"/>
                  <a:pt x="19143" y="119777"/>
                </a:cubicBezTo>
                <a:cubicBezTo>
                  <a:pt x="76702" y="119777"/>
                  <a:pt x="76702" y="119777"/>
                  <a:pt x="76702" y="11977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Google Shape;386;p51"/>
          <p:cNvSpPr/>
          <p:nvPr/>
        </p:nvSpPr>
        <p:spPr>
          <a:xfrm>
            <a:off x="2952360" y="158472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subTitle"/>
          </p:nvPr>
        </p:nvSpPr>
        <p:spPr>
          <a:xfrm>
            <a:off x="2387520" y="2676240"/>
            <a:ext cx="2031480" cy="2282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Assessment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2387520" y="2952000"/>
            <a:ext cx="2031480" cy="13082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Route / schedule / overview performance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Carbon emission, heatmaps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Delivery costing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Google Shape;389;p51"/>
          <p:cNvSpPr/>
          <p:nvPr/>
        </p:nvSpPr>
        <p:spPr>
          <a:xfrm>
            <a:off x="5155920" y="158472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subTitle"/>
          </p:nvPr>
        </p:nvSpPr>
        <p:spPr>
          <a:xfrm>
            <a:off x="4591080" y="2676240"/>
            <a:ext cx="2031480" cy="2282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Simulate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7"/>
          <p:cNvSpPr>
            <a:spLocks noGrp="1"/>
          </p:cNvSpPr>
          <p:nvPr>
            <p:ph/>
          </p:nvPr>
        </p:nvSpPr>
        <p:spPr>
          <a:xfrm>
            <a:off x="4591080" y="2952000"/>
            <a:ext cx="2268000" cy="96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Plan transport service with routes, schedules, vehicles, etc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Reports and comparison with existing routes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Google Shape;392;p51"/>
          <p:cNvSpPr/>
          <p:nvPr/>
        </p:nvSpPr>
        <p:spPr>
          <a:xfrm>
            <a:off x="7359480" y="1584720"/>
            <a:ext cx="901440" cy="909720"/>
          </a:xfrm>
          <a:prstGeom prst="ellipse">
            <a:avLst/>
          </a:prstGeom>
          <a:solidFill>
            <a:srgbClr val="EFE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8"/>
          <p:cNvSpPr>
            <a:spLocks noGrp="1"/>
          </p:cNvSpPr>
          <p:nvPr>
            <p:ph type="subTitle"/>
          </p:nvPr>
        </p:nvSpPr>
        <p:spPr>
          <a:xfrm>
            <a:off x="6723000" y="2676240"/>
            <a:ext cx="2031480" cy="2282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200" b="1" strike="noStrike" spc="-1">
                <a:solidFill>
                  <a:schemeClr val="dk2"/>
                </a:solidFill>
                <a:latin typeface="Poppins"/>
                <a:ea typeface="Poppins"/>
              </a:rPr>
              <a:t>Implement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9"/>
          <p:cNvSpPr>
            <a:spLocks noGrp="1"/>
          </p:cNvSpPr>
          <p:nvPr>
            <p:ph/>
          </p:nvPr>
        </p:nvSpPr>
        <p:spPr>
          <a:xfrm>
            <a:off x="6859080" y="2952000"/>
            <a:ext cx="2031480" cy="96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Change policy, schedules, routes, etc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Improve earning and efficiency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marL="182880" indent="-102960">
              <a:lnSpc>
                <a:spcPct val="150000"/>
              </a:lnSpc>
              <a:buClr>
                <a:srgbClr val="000000"/>
              </a:buClr>
              <a:buFont typeface="Open Sans"/>
              <a:buChar char="-"/>
            </a:pPr>
            <a:r>
              <a:rPr lang="en" sz="900" b="0" strike="noStrike" spc="-1">
                <a:solidFill>
                  <a:schemeClr val="dk2"/>
                </a:solidFill>
                <a:latin typeface="Open Sans"/>
                <a:ea typeface="Open Sans"/>
              </a:rPr>
              <a:t>Earn carbon credits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0" name="Google Shape;395;p51"/>
          <p:cNvPicPr/>
          <p:nvPr/>
        </p:nvPicPr>
        <p:blipFill>
          <a:blip r:embed="rId2"/>
          <a:stretch/>
        </p:blipFill>
        <p:spPr>
          <a:xfrm>
            <a:off x="3205440" y="1802160"/>
            <a:ext cx="395280" cy="395280"/>
          </a:xfrm>
          <a:prstGeom prst="rect">
            <a:avLst/>
          </a:prstGeom>
          <a:ln w="0">
            <a:noFill/>
          </a:ln>
        </p:spPr>
      </p:pic>
      <p:pic>
        <p:nvPicPr>
          <p:cNvPr id="381" name="Google Shape;396;p51"/>
          <p:cNvPicPr/>
          <p:nvPr/>
        </p:nvPicPr>
        <p:blipFill>
          <a:blip r:embed="rId3"/>
          <a:stretch/>
        </p:blipFill>
        <p:spPr>
          <a:xfrm>
            <a:off x="5385600" y="1805400"/>
            <a:ext cx="441720" cy="441720"/>
          </a:xfrm>
          <a:prstGeom prst="rect">
            <a:avLst/>
          </a:prstGeom>
          <a:ln w="0">
            <a:noFill/>
          </a:ln>
        </p:spPr>
      </p:pic>
      <p:pic>
        <p:nvPicPr>
          <p:cNvPr id="382" name="Google Shape;397;p51"/>
          <p:cNvPicPr/>
          <p:nvPr/>
        </p:nvPicPr>
        <p:blipFill>
          <a:blip r:embed="rId4"/>
          <a:stretch/>
        </p:blipFill>
        <p:spPr>
          <a:xfrm>
            <a:off x="7612560" y="1779120"/>
            <a:ext cx="441720" cy="44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88080" y="36900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Stakeholders Engagement Roadmap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Google Shape;403;p52"/>
          <p:cNvSpPr/>
          <p:nvPr/>
        </p:nvSpPr>
        <p:spPr>
          <a:xfrm>
            <a:off x="952920" y="1215360"/>
            <a:ext cx="575640" cy="57816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Google Shape;404;p52"/>
          <p:cNvSpPr/>
          <p:nvPr/>
        </p:nvSpPr>
        <p:spPr>
          <a:xfrm>
            <a:off x="2215440" y="1215360"/>
            <a:ext cx="575640" cy="57816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Google Shape;405;p52"/>
          <p:cNvSpPr/>
          <p:nvPr/>
        </p:nvSpPr>
        <p:spPr>
          <a:xfrm>
            <a:off x="3477960" y="1215360"/>
            <a:ext cx="575640" cy="57816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Google Shape;406;p52"/>
          <p:cNvSpPr/>
          <p:nvPr/>
        </p:nvSpPr>
        <p:spPr>
          <a:xfrm>
            <a:off x="4740480" y="1215360"/>
            <a:ext cx="575640" cy="57816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Google Shape;407;p52"/>
          <p:cNvSpPr/>
          <p:nvPr/>
        </p:nvSpPr>
        <p:spPr>
          <a:xfrm>
            <a:off x="6003000" y="1215360"/>
            <a:ext cx="575640" cy="57816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89" name="Google Shape;408;p52"/>
          <p:cNvCxnSpPr>
            <a:stCxn id="384" idx="6"/>
            <a:endCxn id="385" idx="2"/>
          </p:cNvCxnSpPr>
          <p:nvPr/>
        </p:nvCxnSpPr>
        <p:spPr>
          <a:xfrm>
            <a:off x="1528560" y="1504440"/>
            <a:ext cx="687240" cy="360"/>
          </a:xfrm>
          <a:prstGeom prst="straightConnector1">
            <a:avLst/>
          </a:prstGeom>
          <a:ln w="38100">
            <a:solidFill>
              <a:srgbClr val="2E3350"/>
            </a:solidFill>
            <a:round/>
          </a:ln>
        </p:spPr>
      </p:cxnSp>
      <p:cxnSp>
        <p:nvCxnSpPr>
          <p:cNvPr id="390" name="Google Shape;409;p52"/>
          <p:cNvCxnSpPr>
            <a:stCxn id="385" idx="6"/>
            <a:endCxn id="386" idx="2"/>
          </p:cNvCxnSpPr>
          <p:nvPr/>
        </p:nvCxnSpPr>
        <p:spPr>
          <a:xfrm>
            <a:off x="2791080" y="1504440"/>
            <a:ext cx="687240" cy="360"/>
          </a:xfrm>
          <a:prstGeom prst="straightConnector1">
            <a:avLst/>
          </a:prstGeom>
          <a:ln w="38100">
            <a:solidFill>
              <a:srgbClr val="2E3350"/>
            </a:solidFill>
            <a:round/>
          </a:ln>
        </p:spPr>
      </p:cxnSp>
      <p:cxnSp>
        <p:nvCxnSpPr>
          <p:cNvPr id="391" name="Google Shape;410;p52"/>
          <p:cNvCxnSpPr>
            <a:stCxn id="386" idx="6"/>
            <a:endCxn id="387" idx="2"/>
          </p:cNvCxnSpPr>
          <p:nvPr/>
        </p:nvCxnSpPr>
        <p:spPr>
          <a:xfrm>
            <a:off x="4053600" y="1504440"/>
            <a:ext cx="687240" cy="360"/>
          </a:xfrm>
          <a:prstGeom prst="straightConnector1">
            <a:avLst/>
          </a:prstGeom>
          <a:ln w="38100">
            <a:solidFill>
              <a:srgbClr val="2E3350"/>
            </a:solidFill>
            <a:round/>
          </a:ln>
        </p:spPr>
      </p:cxnSp>
      <p:cxnSp>
        <p:nvCxnSpPr>
          <p:cNvPr id="392" name="Google Shape;411;p52"/>
          <p:cNvCxnSpPr>
            <a:stCxn id="387" idx="6"/>
            <a:endCxn id="388" idx="2"/>
          </p:cNvCxnSpPr>
          <p:nvPr/>
        </p:nvCxnSpPr>
        <p:spPr>
          <a:xfrm>
            <a:off x="5316120" y="1504440"/>
            <a:ext cx="687240" cy="360"/>
          </a:xfrm>
          <a:prstGeom prst="straightConnector1">
            <a:avLst/>
          </a:prstGeom>
          <a:ln w="38100">
            <a:solidFill>
              <a:srgbClr val="2E3350"/>
            </a:solidFill>
            <a:round/>
          </a:ln>
        </p:spPr>
      </p:cxnSp>
      <p:sp>
        <p:nvSpPr>
          <p:cNvPr id="393" name="Google Shape;412;p52"/>
          <p:cNvSpPr/>
          <p:nvPr/>
        </p:nvSpPr>
        <p:spPr>
          <a:xfrm>
            <a:off x="1241280" y="1302120"/>
            <a:ext cx="551160" cy="404640"/>
          </a:xfrm>
          <a:custGeom>
            <a:avLst/>
            <a:gdLst>
              <a:gd name="textAreaLeft" fmla="*/ 0 w 551160"/>
              <a:gd name="textAreaRight" fmla="*/ 551520 w 551160"/>
              <a:gd name="textAreaTop" fmla="*/ 0 h 404640"/>
              <a:gd name="textAreaBottom" fmla="*/ 405000 h 404640"/>
            </a:gdLst>
            <a:ahLst/>
            <a:cxnLst/>
            <a:rect l="textAreaLeft" t="textAreaTop" r="textAreaRight" b="textAreaBottom"/>
            <a:pathLst>
              <a:path w="3166" h="2318">
                <a:moveTo>
                  <a:pt x="14" y="1"/>
                </a:moveTo>
                <a:cubicBezTo>
                  <a:pt x="0" y="1"/>
                  <a:pt x="0" y="15"/>
                  <a:pt x="0" y="15"/>
                </a:cubicBezTo>
                <a:lnTo>
                  <a:pt x="214" y="287"/>
                </a:lnTo>
                <a:cubicBezTo>
                  <a:pt x="604" y="805"/>
                  <a:pt x="604" y="1527"/>
                  <a:pt x="214" y="2044"/>
                </a:cubicBezTo>
                <a:lnTo>
                  <a:pt x="0" y="2317"/>
                </a:lnTo>
                <a:lnTo>
                  <a:pt x="2272" y="2317"/>
                </a:lnTo>
                <a:cubicBezTo>
                  <a:pt x="2303" y="2317"/>
                  <a:pt x="2317" y="2317"/>
                  <a:pt x="2331" y="2290"/>
                </a:cubicBezTo>
                <a:lnTo>
                  <a:pt x="3149" y="1209"/>
                </a:lnTo>
                <a:cubicBezTo>
                  <a:pt x="3166" y="1181"/>
                  <a:pt x="3166" y="1150"/>
                  <a:pt x="3149" y="1123"/>
                </a:cubicBezTo>
                <a:lnTo>
                  <a:pt x="2331" y="46"/>
                </a:lnTo>
                <a:cubicBezTo>
                  <a:pt x="2317" y="15"/>
                  <a:pt x="2303" y="1"/>
                  <a:pt x="2272" y="1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F9B45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Google Shape;413;p52"/>
          <p:cNvSpPr/>
          <p:nvPr/>
        </p:nvSpPr>
        <p:spPr>
          <a:xfrm>
            <a:off x="2503440" y="1302120"/>
            <a:ext cx="551160" cy="404640"/>
          </a:xfrm>
          <a:custGeom>
            <a:avLst/>
            <a:gdLst>
              <a:gd name="textAreaLeft" fmla="*/ 0 w 551160"/>
              <a:gd name="textAreaRight" fmla="*/ 551520 w 551160"/>
              <a:gd name="textAreaTop" fmla="*/ 0 h 404640"/>
              <a:gd name="textAreaBottom" fmla="*/ 405000 h 404640"/>
            </a:gdLst>
            <a:ahLst/>
            <a:cxnLst/>
            <a:rect l="textAreaLeft" t="textAreaTop" r="textAreaRight" b="textAreaBottom"/>
            <a:pathLst>
              <a:path w="3167" h="2318">
                <a:moveTo>
                  <a:pt x="15" y="1"/>
                </a:moveTo>
                <a:cubicBezTo>
                  <a:pt x="1" y="1"/>
                  <a:pt x="1" y="15"/>
                  <a:pt x="1" y="15"/>
                </a:cubicBezTo>
                <a:lnTo>
                  <a:pt x="215" y="287"/>
                </a:lnTo>
                <a:cubicBezTo>
                  <a:pt x="605" y="805"/>
                  <a:pt x="605" y="1527"/>
                  <a:pt x="215" y="2044"/>
                </a:cubicBezTo>
                <a:lnTo>
                  <a:pt x="1" y="2317"/>
                </a:lnTo>
                <a:lnTo>
                  <a:pt x="2273" y="2317"/>
                </a:lnTo>
                <a:cubicBezTo>
                  <a:pt x="2304" y="2317"/>
                  <a:pt x="2317" y="2317"/>
                  <a:pt x="2331" y="2290"/>
                </a:cubicBezTo>
                <a:lnTo>
                  <a:pt x="3149" y="1209"/>
                </a:lnTo>
                <a:cubicBezTo>
                  <a:pt x="3167" y="1181"/>
                  <a:pt x="3167" y="1150"/>
                  <a:pt x="3149" y="1123"/>
                </a:cubicBezTo>
                <a:lnTo>
                  <a:pt x="2331" y="46"/>
                </a:lnTo>
                <a:cubicBezTo>
                  <a:pt x="2317" y="15"/>
                  <a:pt x="2304" y="1"/>
                  <a:pt x="2273" y="1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F291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Google Shape;414;p52"/>
          <p:cNvSpPr/>
          <p:nvPr/>
        </p:nvSpPr>
        <p:spPr>
          <a:xfrm>
            <a:off x="3765960" y="1302120"/>
            <a:ext cx="551160" cy="404640"/>
          </a:xfrm>
          <a:custGeom>
            <a:avLst/>
            <a:gdLst>
              <a:gd name="textAreaLeft" fmla="*/ 0 w 551160"/>
              <a:gd name="textAreaRight" fmla="*/ 551520 w 551160"/>
              <a:gd name="textAreaTop" fmla="*/ 0 h 404640"/>
              <a:gd name="textAreaBottom" fmla="*/ 405000 h 404640"/>
            </a:gdLst>
            <a:ahLst/>
            <a:cxnLst/>
            <a:rect l="textAreaLeft" t="textAreaTop" r="textAreaRight" b="textAreaBottom"/>
            <a:pathLst>
              <a:path w="3167" h="2318">
                <a:moveTo>
                  <a:pt x="14" y="1"/>
                </a:moveTo>
                <a:cubicBezTo>
                  <a:pt x="1" y="1"/>
                  <a:pt x="1" y="15"/>
                  <a:pt x="1" y="15"/>
                </a:cubicBezTo>
                <a:lnTo>
                  <a:pt x="215" y="287"/>
                </a:lnTo>
                <a:cubicBezTo>
                  <a:pt x="605" y="805"/>
                  <a:pt x="605" y="1527"/>
                  <a:pt x="215" y="2044"/>
                </a:cubicBezTo>
                <a:lnTo>
                  <a:pt x="1" y="2317"/>
                </a:lnTo>
                <a:lnTo>
                  <a:pt x="2272" y="2317"/>
                </a:lnTo>
                <a:cubicBezTo>
                  <a:pt x="2303" y="2317"/>
                  <a:pt x="2317" y="2317"/>
                  <a:pt x="2331" y="2290"/>
                </a:cubicBezTo>
                <a:lnTo>
                  <a:pt x="3149" y="1209"/>
                </a:lnTo>
                <a:cubicBezTo>
                  <a:pt x="3166" y="1181"/>
                  <a:pt x="3166" y="1150"/>
                  <a:pt x="3149" y="1123"/>
                </a:cubicBezTo>
                <a:lnTo>
                  <a:pt x="2331" y="46"/>
                </a:lnTo>
                <a:cubicBezTo>
                  <a:pt x="2317" y="15"/>
                  <a:pt x="2303" y="1"/>
                  <a:pt x="2272" y="1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F298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Google Shape;415;p52"/>
          <p:cNvSpPr/>
          <p:nvPr/>
        </p:nvSpPr>
        <p:spPr>
          <a:xfrm>
            <a:off x="5028840" y="1302120"/>
            <a:ext cx="551160" cy="404640"/>
          </a:xfrm>
          <a:custGeom>
            <a:avLst/>
            <a:gdLst>
              <a:gd name="textAreaLeft" fmla="*/ 0 w 551160"/>
              <a:gd name="textAreaRight" fmla="*/ 551520 w 551160"/>
              <a:gd name="textAreaTop" fmla="*/ 0 h 404640"/>
              <a:gd name="textAreaBottom" fmla="*/ 405000 h 404640"/>
            </a:gdLst>
            <a:ahLst/>
            <a:cxnLst/>
            <a:rect l="textAreaLeft" t="textAreaTop" r="textAreaRight" b="textAreaBottom"/>
            <a:pathLst>
              <a:path w="3166" h="2318">
                <a:moveTo>
                  <a:pt x="14" y="1"/>
                </a:moveTo>
                <a:cubicBezTo>
                  <a:pt x="0" y="1"/>
                  <a:pt x="0" y="15"/>
                  <a:pt x="0" y="15"/>
                </a:cubicBezTo>
                <a:lnTo>
                  <a:pt x="214" y="287"/>
                </a:lnTo>
                <a:cubicBezTo>
                  <a:pt x="604" y="805"/>
                  <a:pt x="604" y="1527"/>
                  <a:pt x="214" y="2044"/>
                </a:cubicBezTo>
                <a:lnTo>
                  <a:pt x="0" y="2317"/>
                </a:lnTo>
                <a:lnTo>
                  <a:pt x="2272" y="2317"/>
                </a:lnTo>
                <a:cubicBezTo>
                  <a:pt x="2303" y="2317"/>
                  <a:pt x="2317" y="2317"/>
                  <a:pt x="2330" y="2290"/>
                </a:cubicBezTo>
                <a:lnTo>
                  <a:pt x="3149" y="1209"/>
                </a:lnTo>
                <a:cubicBezTo>
                  <a:pt x="3166" y="1181"/>
                  <a:pt x="3166" y="1150"/>
                  <a:pt x="3149" y="1123"/>
                </a:cubicBezTo>
                <a:lnTo>
                  <a:pt x="2330" y="46"/>
                </a:lnTo>
                <a:cubicBezTo>
                  <a:pt x="2317" y="15"/>
                  <a:pt x="2303" y="1"/>
                  <a:pt x="2272" y="1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61B59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Google Shape;416;p52"/>
          <p:cNvSpPr/>
          <p:nvPr/>
        </p:nvSpPr>
        <p:spPr>
          <a:xfrm>
            <a:off x="6278400" y="1302120"/>
            <a:ext cx="551160" cy="404640"/>
          </a:xfrm>
          <a:custGeom>
            <a:avLst/>
            <a:gdLst>
              <a:gd name="textAreaLeft" fmla="*/ 0 w 551160"/>
              <a:gd name="textAreaRight" fmla="*/ 551520 w 551160"/>
              <a:gd name="textAreaTop" fmla="*/ 0 h 404640"/>
              <a:gd name="textAreaBottom" fmla="*/ 405000 h 404640"/>
            </a:gdLst>
            <a:ahLst/>
            <a:cxnLst/>
            <a:rect l="textAreaLeft" t="textAreaTop" r="textAreaRight" b="textAreaBottom"/>
            <a:pathLst>
              <a:path w="3167" h="2318">
                <a:moveTo>
                  <a:pt x="14" y="1"/>
                </a:moveTo>
                <a:cubicBezTo>
                  <a:pt x="0" y="1"/>
                  <a:pt x="0" y="15"/>
                  <a:pt x="0" y="15"/>
                </a:cubicBezTo>
                <a:lnTo>
                  <a:pt x="201" y="287"/>
                </a:lnTo>
                <a:cubicBezTo>
                  <a:pt x="605" y="805"/>
                  <a:pt x="605" y="1527"/>
                  <a:pt x="201" y="2044"/>
                </a:cubicBezTo>
                <a:lnTo>
                  <a:pt x="0" y="2317"/>
                </a:lnTo>
                <a:lnTo>
                  <a:pt x="2272" y="2317"/>
                </a:lnTo>
                <a:cubicBezTo>
                  <a:pt x="2303" y="2317"/>
                  <a:pt x="2317" y="2317"/>
                  <a:pt x="2331" y="2290"/>
                </a:cubicBezTo>
                <a:lnTo>
                  <a:pt x="3152" y="1209"/>
                </a:lnTo>
                <a:cubicBezTo>
                  <a:pt x="3166" y="1181"/>
                  <a:pt x="3166" y="1150"/>
                  <a:pt x="3152" y="1123"/>
                </a:cubicBezTo>
                <a:lnTo>
                  <a:pt x="2331" y="46"/>
                </a:lnTo>
                <a:cubicBezTo>
                  <a:pt x="2317" y="15"/>
                  <a:pt x="2303" y="1"/>
                  <a:pt x="2272" y="1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7AC8C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Google Shape;417;p52"/>
          <p:cNvSpPr/>
          <p:nvPr/>
        </p:nvSpPr>
        <p:spPr>
          <a:xfrm>
            <a:off x="909360" y="1215360"/>
            <a:ext cx="581040" cy="57816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E33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000" b="1" strike="noStrike" spc="-1">
                <a:solidFill>
                  <a:srgbClr val="F9B45A"/>
                </a:solidFill>
                <a:latin typeface="Fira Sans Extra Condensed"/>
                <a:ea typeface="Fira Sans Extra Condensed"/>
              </a:rPr>
              <a:t>Now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Google Shape;418;p52"/>
          <p:cNvSpPr/>
          <p:nvPr/>
        </p:nvSpPr>
        <p:spPr>
          <a:xfrm>
            <a:off x="2183760" y="1215360"/>
            <a:ext cx="581040" cy="57816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E33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F29164"/>
                </a:solidFill>
                <a:latin typeface="Fira Sans Extra Condensed"/>
                <a:ea typeface="Fira Sans Extra Condensed"/>
              </a:rPr>
              <a:t>1H 2023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Google Shape;419;p52"/>
          <p:cNvSpPr/>
          <p:nvPr/>
        </p:nvSpPr>
        <p:spPr>
          <a:xfrm>
            <a:off x="3457800" y="1215360"/>
            <a:ext cx="581040" cy="57816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E33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F298A0"/>
                </a:solidFill>
                <a:latin typeface="Fira Sans Extra Condensed"/>
                <a:ea typeface="Fira Sans Extra Condensed"/>
              </a:rPr>
              <a:t>2H 2023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Google Shape;420;p52"/>
          <p:cNvSpPr/>
          <p:nvPr/>
        </p:nvSpPr>
        <p:spPr>
          <a:xfrm>
            <a:off x="4732200" y="1215360"/>
            <a:ext cx="581040" cy="57816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E33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61B598"/>
                </a:solidFill>
                <a:latin typeface="Fira Sans Extra Condensed"/>
                <a:ea typeface="Fira Sans Extra Condensed"/>
              </a:rPr>
              <a:t>1H 2024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Google Shape;421;p52"/>
          <p:cNvSpPr/>
          <p:nvPr/>
        </p:nvSpPr>
        <p:spPr>
          <a:xfrm>
            <a:off x="6006240" y="1215360"/>
            <a:ext cx="581040" cy="57816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E33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7AC8CB"/>
                </a:solidFill>
                <a:latin typeface="Fira Sans Extra Condensed"/>
                <a:ea typeface="Fira Sans Extra Condensed"/>
              </a:rPr>
              <a:t>2H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7AC8CB"/>
                </a:solidFill>
                <a:latin typeface="Fira Sans Extra Condensed"/>
                <a:ea typeface="Fira Sans Extra Condensed"/>
              </a:rPr>
              <a:t>2024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Google Shape;422;p52"/>
          <p:cNvSpPr/>
          <p:nvPr/>
        </p:nvSpPr>
        <p:spPr>
          <a:xfrm>
            <a:off x="5748120" y="1989720"/>
            <a:ext cx="11041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7AC8CB"/>
                </a:solidFill>
                <a:latin typeface="Fira Sans Extra Condensed"/>
                <a:ea typeface="Fira Sans Extra Condensed"/>
              </a:rPr>
              <a:t>Report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Google Shape;423;p52"/>
          <p:cNvSpPr/>
          <p:nvPr/>
        </p:nvSpPr>
        <p:spPr>
          <a:xfrm>
            <a:off x="1942920" y="1989720"/>
            <a:ext cx="11041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F29164"/>
                </a:solidFill>
                <a:latin typeface="Fira Sans Extra Condensed"/>
                <a:ea typeface="Fira Sans Extra Condensed"/>
              </a:rPr>
              <a:t>Realise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Google Shape;424;p52"/>
          <p:cNvSpPr/>
          <p:nvPr/>
        </p:nvSpPr>
        <p:spPr>
          <a:xfrm>
            <a:off x="3211200" y="1989720"/>
            <a:ext cx="11041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F298A0"/>
                </a:solidFill>
                <a:latin typeface="Fira Sans Extra Condensed"/>
                <a:ea typeface="Fira Sans Extra Condensed"/>
              </a:rPr>
              <a:t>Recognise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Google Shape;425;p52"/>
          <p:cNvSpPr/>
          <p:nvPr/>
        </p:nvSpPr>
        <p:spPr>
          <a:xfrm>
            <a:off x="666360" y="1989720"/>
            <a:ext cx="111240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F9B45A"/>
                </a:solidFill>
                <a:latin typeface="Fira Sans Extra Condensed"/>
                <a:ea typeface="Fira Sans Extra Condensed"/>
              </a:rPr>
              <a:t>Award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Google Shape;426;p52"/>
          <p:cNvSpPr/>
          <p:nvPr/>
        </p:nvSpPr>
        <p:spPr>
          <a:xfrm>
            <a:off x="4479480" y="1989720"/>
            <a:ext cx="11041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61B598"/>
                </a:solidFill>
                <a:latin typeface="Fira Sans Extra Condensed"/>
                <a:ea typeface="Fira Sans Extra Condensed"/>
              </a:rPr>
              <a:t>Record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Google Shape;427;p52"/>
          <p:cNvSpPr/>
          <p:nvPr/>
        </p:nvSpPr>
        <p:spPr>
          <a:xfrm>
            <a:off x="7265880" y="1215360"/>
            <a:ext cx="575640" cy="578160"/>
          </a:xfrm>
          <a:prstGeom prst="ellipse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09" name="Google Shape;428;p52"/>
          <p:cNvCxnSpPr>
            <a:endCxn id="408" idx="2"/>
          </p:cNvCxnSpPr>
          <p:nvPr/>
        </p:nvCxnSpPr>
        <p:spPr>
          <a:xfrm flipV="1">
            <a:off x="6833520" y="1504440"/>
            <a:ext cx="432720" cy="7200"/>
          </a:xfrm>
          <a:prstGeom prst="straightConnector1">
            <a:avLst/>
          </a:prstGeom>
          <a:ln w="38100">
            <a:solidFill>
              <a:srgbClr val="2E3350"/>
            </a:solidFill>
            <a:round/>
          </a:ln>
        </p:spPr>
      </p:cxnSp>
      <p:sp>
        <p:nvSpPr>
          <p:cNvPr id="410" name="Google Shape;429;p52"/>
          <p:cNvSpPr/>
          <p:nvPr/>
        </p:nvSpPr>
        <p:spPr>
          <a:xfrm>
            <a:off x="7558560" y="1302120"/>
            <a:ext cx="556200" cy="404640"/>
          </a:xfrm>
          <a:custGeom>
            <a:avLst/>
            <a:gdLst>
              <a:gd name="textAreaLeft" fmla="*/ 0 w 556200"/>
              <a:gd name="textAreaRight" fmla="*/ 556560 w 556200"/>
              <a:gd name="textAreaTop" fmla="*/ 0 h 404640"/>
              <a:gd name="textAreaBottom" fmla="*/ 405000 h 404640"/>
            </a:gdLst>
            <a:ahLst/>
            <a:cxnLst/>
            <a:rect l="textAreaLeft" t="textAreaTop" r="textAreaRight" b="textAreaBottom"/>
            <a:pathLst>
              <a:path w="3167" h="2318">
                <a:moveTo>
                  <a:pt x="14" y="1"/>
                </a:moveTo>
                <a:cubicBezTo>
                  <a:pt x="0" y="1"/>
                  <a:pt x="0" y="15"/>
                  <a:pt x="0" y="15"/>
                </a:cubicBezTo>
                <a:lnTo>
                  <a:pt x="201" y="287"/>
                </a:lnTo>
                <a:cubicBezTo>
                  <a:pt x="605" y="805"/>
                  <a:pt x="605" y="1527"/>
                  <a:pt x="201" y="2044"/>
                </a:cubicBezTo>
                <a:lnTo>
                  <a:pt x="0" y="2317"/>
                </a:lnTo>
                <a:lnTo>
                  <a:pt x="2272" y="2317"/>
                </a:lnTo>
                <a:cubicBezTo>
                  <a:pt x="2303" y="2317"/>
                  <a:pt x="2317" y="2317"/>
                  <a:pt x="2331" y="2290"/>
                </a:cubicBezTo>
                <a:lnTo>
                  <a:pt x="3152" y="1209"/>
                </a:lnTo>
                <a:cubicBezTo>
                  <a:pt x="3166" y="1181"/>
                  <a:pt x="3166" y="1150"/>
                  <a:pt x="3152" y="1123"/>
                </a:cubicBezTo>
                <a:lnTo>
                  <a:pt x="2331" y="46"/>
                </a:lnTo>
                <a:cubicBezTo>
                  <a:pt x="2317" y="15"/>
                  <a:pt x="2303" y="1"/>
                  <a:pt x="2272" y="1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A4C2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Google Shape;430;p52"/>
          <p:cNvSpPr/>
          <p:nvPr/>
        </p:nvSpPr>
        <p:spPr>
          <a:xfrm>
            <a:off x="7280640" y="1215360"/>
            <a:ext cx="581040" cy="57816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E33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6D9EEB"/>
                </a:solidFill>
                <a:latin typeface="Fira Sans Extra Condensed"/>
                <a:ea typeface="Fira Sans Extra Condensed"/>
              </a:rPr>
              <a:t>2H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900" b="1" strike="noStrike" spc="-1">
                <a:solidFill>
                  <a:srgbClr val="6D9EEB"/>
                </a:solidFill>
                <a:latin typeface="Fira Sans Extra Condensed"/>
                <a:ea typeface="Fira Sans Extra Condensed"/>
              </a:rPr>
              <a:t>2024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Google Shape;431;p52"/>
          <p:cNvSpPr/>
          <p:nvPr/>
        </p:nvSpPr>
        <p:spPr>
          <a:xfrm>
            <a:off x="7010640" y="1989720"/>
            <a:ext cx="110412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A4C2F4"/>
                </a:solidFill>
                <a:latin typeface="Fira Sans Extra Condensed"/>
                <a:ea typeface="Fira Sans Extra Condensed"/>
              </a:rPr>
              <a:t>Reduce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Google Shape;432;p52"/>
          <p:cNvSpPr/>
          <p:nvPr/>
        </p:nvSpPr>
        <p:spPr>
          <a:xfrm>
            <a:off x="793440" y="2424960"/>
            <a:ext cx="1104120" cy="13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Partnership :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USASCP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National Government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State Government and Agencies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Private Sector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Google Shape;433;p52"/>
          <p:cNvSpPr/>
          <p:nvPr/>
        </p:nvSpPr>
        <p:spPr>
          <a:xfrm>
            <a:off x="2027880" y="2424960"/>
            <a:ext cx="1104120" cy="152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Awareness :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Webinars/events for companies with own/subcontract logistics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Participate in Green and Sustainable State Government and Agencies events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Google Shape;434;p52"/>
          <p:cNvSpPr/>
          <p:nvPr/>
        </p:nvSpPr>
        <p:spPr>
          <a:xfrm>
            <a:off x="3261960" y="2424960"/>
            <a:ext cx="110412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Agreement :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Private sector to advocate and agree to pilot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Support from Green and Sustainable State Government and Agencies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Google Shape;435;p52"/>
          <p:cNvSpPr/>
          <p:nvPr/>
        </p:nvSpPr>
        <p:spPr>
          <a:xfrm>
            <a:off x="4496400" y="2424960"/>
            <a:ext cx="1104120" cy="14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Preparation :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One company to start discussions and collect data 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Showcase a prototype with private sector with State and National Government 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Google Shape;436;p52"/>
          <p:cNvSpPr/>
          <p:nvPr/>
        </p:nvSpPr>
        <p:spPr>
          <a:xfrm>
            <a:off x="5730840" y="2424960"/>
            <a:ext cx="1158840" cy="14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Pilot :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Company to pilot collection and analysis of data on Greener Wheels platform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Acknowledgement from State  and National Government 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Google Shape;437;p52"/>
          <p:cNvSpPr/>
          <p:nvPr/>
        </p:nvSpPr>
        <p:spPr>
          <a:xfrm>
            <a:off x="7101000" y="2424960"/>
            <a:ext cx="1198800" cy="109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Execution Programs :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Get participation from more private sector companies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58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Open Sans"/>
              <a:buChar char="●"/>
              <a:tabLst>
                <a:tab pos="0" algn="l"/>
              </a:tabLst>
            </a:pPr>
            <a:r>
              <a:rPr lang="en" sz="700" b="0" strike="noStrike" spc="-1">
                <a:solidFill>
                  <a:srgbClr val="000000"/>
                </a:solidFill>
                <a:latin typeface="Open Sans"/>
                <a:ea typeface="Open Sans"/>
              </a:rPr>
              <a:t>Present to State Government on findings</a:t>
            </a:r>
            <a:endParaRPr lang="en-US" sz="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90320" y="2966040"/>
            <a:ext cx="3324600" cy="97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Poppins"/>
                <a:ea typeface="Poppins"/>
              </a:rPr>
              <a:t>Meeting with EXCO Penang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0" name="Google Shape;443;p53"/>
          <p:cNvPicPr/>
          <p:nvPr/>
        </p:nvPicPr>
        <p:blipFill>
          <a:blip r:embed="rId2"/>
          <a:stretch/>
        </p:blipFill>
        <p:spPr>
          <a:xfrm>
            <a:off x="3865680" y="309600"/>
            <a:ext cx="5023440" cy="376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bdea5f-11bc-4d14-9034-5207254292ae" xsi:nil="true"/>
    <lcf76f155ced4ddcb4097134ff3c332f xmlns="c2330e2a-a710-4aeb-9573-4e23bc6b8e5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E0D7FE3A18C469F66AC2D9744C6B4" ma:contentTypeVersion="14" ma:contentTypeDescription="Create a new document." ma:contentTypeScope="" ma:versionID="fa70b1b348a307e43e2d6ecd8893bd85">
  <xsd:schema xmlns:xsd="http://www.w3.org/2001/XMLSchema" xmlns:xs="http://www.w3.org/2001/XMLSchema" xmlns:p="http://schemas.microsoft.com/office/2006/metadata/properties" xmlns:ns2="c2330e2a-a710-4aeb-9573-4e23bc6b8e58" xmlns:ns3="2dbdea5f-11bc-4d14-9034-5207254292ae" targetNamespace="http://schemas.microsoft.com/office/2006/metadata/properties" ma:root="true" ma:fieldsID="60dcba6b1ceca88faa0aca3de09dfe2a" ns2:_="" ns3:_="">
    <xsd:import namespace="c2330e2a-a710-4aeb-9573-4e23bc6b8e58"/>
    <xsd:import namespace="2dbdea5f-11bc-4d14-9034-52072542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30e2a-a710-4aeb-9573-4e23bc6b8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dea5f-11bc-4d14-9034-520725429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c7c9f65-9c1c-41d3-bd84-1eed94460ed0}" ma:internalName="TaxCatchAll" ma:showField="CatchAllData" ma:web="2dbdea5f-11bc-4d14-9034-52072542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589D8-E711-4D05-8C04-3BE3DFF350FE}">
  <ds:schemaRefs>
    <ds:schemaRef ds:uri="http://schemas.microsoft.com/office/2006/metadata/properties"/>
    <ds:schemaRef ds:uri="http://schemas.microsoft.com/office/infopath/2007/PartnerControls"/>
    <ds:schemaRef ds:uri="2dbdea5f-11bc-4d14-9034-5207254292ae"/>
    <ds:schemaRef ds:uri="c2330e2a-a710-4aeb-9573-4e23bc6b8e58"/>
  </ds:schemaRefs>
</ds:datastoreItem>
</file>

<file path=customXml/itemProps2.xml><?xml version="1.0" encoding="utf-8"?>
<ds:datastoreItem xmlns:ds="http://schemas.openxmlformats.org/officeDocument/2006/customXml" ds:itemID="{DAF33B7C-4B0A-419D-9965-57910B179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55123-4535-4A6C-9603-AFBD173C5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30e2a-a710-4aeb-9573-4e23bc6b8e58"/>
    <ds:schemaRef ds:uri="2dbdea5f-11bc-4d14-9034-520725429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Microsoft Office PowerPoint</Application>
  <PresentationFormat>On-screen Show (16:9)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Greener Wheels Logistics Low Carbon Analytics Software</vt:lpstr>
      <vt:lpstr>Hello.</vt:lpstr>
      <vt:lpstr>Problem Statements</vt:lpstr>
      <vt:lpstr>Objectives </vt:lpstr>
      <vt:lpstr>PowerPoint Presentation</vt:lpstr>
      <vt:lpstr>Why logistics in Malaysia</vt:lpstr>
      <vt:lpstr>Using Greener Wheels</vt:lpstr>
      <vt:lpstr>Stakeholders Engagement Roadmap</vt:lpstr>
      <vt:lpstr>Meeting with EXCO Penang</vt:lpstr>
      <vt:lpstr>Vision for change </vt:lpstr>
      <vt:lpstr>Thank you!</vt:lpstr>
      <vt:lpstr>Team Composition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Greener Wheels Logistics Low Carbon Analytics Software</dc:title>
  <dc:subject/>
  <dc:creator/>
  <dc:description/>
  <cp:lastModifiedBy/>
  <cp:revision>6</cp:revision>
  <dcterms:modified xsi:type="dcterms:W3CDTF">2023-01-18T14:45:06Z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2022-12-16T19:54:06Z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22adfda7-322e-415c-a61a-0eae9fa60e77</vt:lpwstr>
  </property>
  <property fmtid="{D5CDD505-2E9C-101B-9397-08002B2CF9AE}" pid="8" name="MSIP_Label_1665d9ee-429a-4d5f-97cc-cfb56e044a6e_ContentBits">
    <vt:lpwstr>0</vt:lpwstr>
  </property>
  <property fmtid="{D5CDD505-2E9C-101B-9397-08002B2CF9AE}" pid="9" name="ContentTypeId">
    <vt:lpwstr>0x010100AF2E0D7FE3A18C469F66AC2D9744C6B4</vt:lpwstr>
  </property>
</Properties>
</file>