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85" r:id="rId6"/>
    <p:sldId id="261" r:id="rId7"/>
    <p:sldId id="289" r:id="rId8"/>
    <p:sldId id="258" r:id="rId9"/>
    <p:sldId id="286" r:id="rId10"/>
    <p:sldId id="287" r:id="rId11"/>
    <p:sldId id="288" r:id="rId12"/>
    <p:sldId id="283" r:id="rId13"/>
    <p:sldId id="284"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1EA47-209F-4A69-9340-329883AB8905}" v="6" dt="2020-11-17T20:00:35.8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ufrio" userId="21e30e210053118c" providerId="LiveId" clId="{0391EA47-209F-4A69-9340-329883AB8905}"/>
    <pc:docChg chg="undo custSel modSld">
      <pc:chgData name="David Nufrio" userId="21e30e210053118c" providerId="LiveId" clId="{0391EA47-209F-4A69-9340-329883AB8905}" dt="2020-11-17T20:04:25.013" v="1044" actId="20577"/>
      <pc:docMkLst>
        <pc:docMk/>
      </pc:docMkLst>
      <pc:sldChg chg="modSp mod">
        <pc:chgData name="David Nufrio" userId="21e30e210053118c" providerId="LiveId" clId="{0391EA47-209F-4A69-9340-329883AB8905}" dt="2020-11-17T19:44:12.574" v="434" actId="1076"/>
        <pc:sldMkLst>
          <pc:docMk/>
          <pc:sldMk cId="0" sldId="256"/>
        </pc:sldMkLst>
        <pc:spChg chg="mod">
          <ac:chgData name="David Nufrio" userId="21e30e210053118c" providerId="LiveId" clId="{0391EA47-209F-4A69-9340-329883AB8905}" dt="2020-11-17T19:44:12.574" v="434" actId="1076"/>
          <ac:spMkLst>
            <pc:docMk/>
            <pc:sldMk cId="0" sldId="256"/>
            <ac:spMk id="3" creationId="{00000000-0000-0000-0000-000000000000}"/>
          </ac:spMkLst>
        </pc:spChg>
      </pc:sldChg>
      <pc:sldChg chg="modSp mod">
        <pc:chgData name="David Nufrio" userId="21e30e210053118c" providerId="LiveId" clId="{0391EA47-209F-4A69-9340-329883AB8905}" dt="2020-11-17T19:36:22.029" v="347" actId="1076"/>
        <pc:sldMkLst>
          <pc:docMk/>
          <pc:sldMk cId="0" sldId="257"/>
        </pc:sldMkLst>
        <pc:spChg chg="mod">
          <ac:chgData name="David Nufrio" userId="21e30e210053118c" providerId="LiveId" clId="{0391EA47-209F-4A69-9340-329883AB8905}" dt="2020-11-17T19:33:04.409" v="276" actId="20577"/>
          <ac:spMkLst>
            <pc:docMk/>
            <pc:sldMk cId="0" sldId="257"/>
            <ac:spMk id="2" creationId="{00000000-0000-0000-0000-000000000000}"/>
          </ac:spMkLst>
        </pc:spChg>
        <pc:spChg chg="mod">
          <ac:chgData name="David Nufrio" userId="21e30e210053118c" providerId="LiveId" clId="{0391EA47-209F-4A69-9340-329883AB8905}" dt="2020-11-17T19:36:22.029" v="347" actId="1076"/>
          <ac:spMkLst>
            <pc:docMk/>
            <pc:sldMk cId="0" sldId="257"/>
            <ac:spMk id="3" creationId="{00000000-0000-0000-0000-000000000000}"/>
          </ac:spMkLst>
        </pc:spChg>
      </pc:sldChg>
      <pc:sldChg chg="modSp mod">
        <pc:chgData name="David Nufrio" userId="21e30e210053118c" providerId="LiveId" clId="{0391EA47-209F-4A69-9340-329883AB8905}" dt="2020-11-17T19:06:17.106" v="2" actId="20577"/>
        <pc:sldMkLst>
          <pc:docMk/>
          <pc:sldMk cId="0" sldId="259"/>
        </pc:sldMkLst>
        <pc:spChg chg="mod">
          <ac:chgData name="David Nufrio" userId="21e30e210053118c" providerId="LiveId" clId="{0391EA47-209F-4A69-9340-329883AB8905}" dt="2020-11-17T19:06:17.106" v="2" actId="20577"/>
          <ac:spMkLst>
            <pc:docMk/>
            <pc:sldMk cId="0" sldId="259"/>
            <ac:spMk id="7" creationId="{00000000-0000-0000-0000-000000000000}"/>
          </ac:spMkLst>
        </pc:spChg>
      </pc:sldChg>
      <pc:sldChg chg="modSp mod">
        <pc:chgData name="David Nufrio" userId="21e30e210053118c" providerId="LiveId" clId="{0391EA47-209F-4A69-9340-329883AB8905}" dt="2020-11-17T19:45:55.300" v="490" actId="1076"/>
        <pc:sldMkLst>
          <pc:docMk/>
          <pc:sldMk cId="0" sldId="260"/>
        </pc:sldMkLst>
        <pc:spChg chg="mod">
          <ac:chgData name="David Nufrio" userId="21e30e210053118c" providerId="LiveId" clId="{0391EA47-209F-4A69-9340-329883AB8905}" dt="2020-11-17T19:45:51.096" v="489" actId="1076"/>
          <ac:spMkLst>
            <pc:docMk/>
            <pc:sldMk cId="0" sldId="260"/>
            <ac:spMk id="2" creationId="{00000000-0000-0000-0000-000000000000}"/>
          </ac:spMkLst>
        </pc:spChg>
        <pc:spChg chg="mod">
          <ac:chgData name="David Nufrio" userId="21e30e210053118c" providerId="LiveId" clId="{0391EA47-209F-4A69-9340-329883AB8905}" dt="2020-11-17T19:33:50.496" v="277" actId="1076"/>
          <ac:spMkLst>
            <pc:docMk/>
            <pc:sldMk cId="0" sldId="260"/>
            <ac:spMk id="3" creationId="{00000000-0000-0000-0000-000000000000}"/>
          </ac:spMkLst>
        </pc:spChg>
        <pc:spChg chg="mod">
          <ac:chgData name="David Nufrio" userId="21e30e210053118c" providerId="LiveId" clId="{0391EA47-209F-4A69-9340-329883AB8905}" dt="2020-11-17T19:45:55.300" v="490" actId="1076"/>
          <ac:spMkLst>
            <pc:docMk/>
            <pc:sldMk cId="0" sldId="260"/>
            <ac:spMk id="4" creationId="{00000000-0000-0000-0000-000000000000}"/>
          </ac:spMkLst>
        </pc:spChg>
      </pc:sldChg>
      <pc:sldChg chg="modSp mod">
        <pc:chgData name="David Nufrio" userId="21e30e210053118c" providerId="LiveId" clId="{0391EA47-209F-4A69-9340-329883AB8905}" dt="2020-11-17T19:43:35.855" v="433" actId="115"/>
        <pc:sldMkLst>
          <pc:docMk/>
          <pc:sldMk cId="0" sldId="261"/>
        </pc:sldMkLst>
        <pc:spChg chg="mod">
          <ac:chgData name="David Nufrio" userId="21e30e210053118c" providerId="LiveId" clId="{0391EA47-209F-4A69-9340-329883AB8905}" dt="2020-11-17T19:41:59.377" v="387" actId="20577"/>
          <ac:spMkLst>
            <pc:docMk/>
            <pc:sldMk cId="0" sldId="261"/>
            <ac:spMk id="2" creationId="{00000000-0000-0000-0000-000000000000}"/>
          </ac:spMkLst>
        </pc:spChg>
        <pc:spChg chg="mod">
          <ac:chgData name="David Nufrio" userId="21e30e210053118c" providerId="LiveId" clId="{0391EA47-209F-4A69-9340-329883AB8905}" dt="2020-11-17T19:43:35.855" v="433" actId="115"/>
          <ac:spMkLst>
            <pc:docMk/>
            <pc:sldMk cId="0" sldId="261"/>
            <ac:spMk id="3" creationId="{00000000-0000-0000-0000-000000000000}"/>
          </ac:spMkLst>
        </pc:spChg>
      </pc:sldChg>
      <pc:sldChg chg="modSp mod">
        <pc:chgData name="David Nufrio" userId="21e30e210053118c" providerId="LiveId" clId="{0391EA47-209F-4A69-9340-329883AB8905}" dt="2020-11-17T20:04:25.013" v="1044" actId="20577"/>
        <pc:sldMkLst>
          <pc:docMk/>
          <pc:sldMk cId="0" sldId="283"/>
        </pc:sldMkLst>
        <pc:spChg chg="mod">
          <ac:chgData name="David Nufrio" userId="21e30e210053118c" providerId="LiveId" clId="{0391EA47-209F-4A69-9340-329883AB8905}" dt="2020-11-17T19:21:52.641" v="143" actId="1076"/>
          <ac:spMkLst>
            <pc:docMk/>
            <pc:sldMk cId="0" sldId="283"/>
            <ac:spMk id="4" creationId="{00000000-0000-0000-0000-000000000000}"/>
          </ac:spMkLst>
        </pc:spChg>
        <pc:spChg chg="mod">
          <ac:chgData name="David Nufrio" userId="21e30e210053118c" providerId="LiveId" clId="{0391EA47-209F-4A69-9340-329883AB8905}" dt="2020-11-17T20:04:25.013" v="1044" actId="20577"/>
          <ac:spMkLst>
            <pc:docMk/>
            <pc:sldMk cId="0" sldId="283"/>
            <ac:spMk id="6" creationId="{00000000-0000-0000-0000-000000000000}"/>
          </ac:spMkLst>
        </pc:spChg>
      </pc:sldChg>
      <pc:sldChg chg="modSp mod">
        <pc:chgData name="David Nufrio" userId="21e30e210053118c" providerId="LiveId" clId="{0391EA47-209F-4A69-9340-329883AB8905}" dt="2020-11-17T20:00:01.537" v="1042" actId="1076"/>
        <pc:sldMkLst>
          <pc:docMk/>
          <pc:sldMk cId="1035183195" sldId="289"/>
        </pc:sldMkLst>
        <pc:spChg chg="mod">
          <ac:chgData name="David Nufrio" userId="21e30e210053118c" providerId="LiveId" clId="{0391EA47-209F-4A69-9340-329883AB8905}" dt="2020-11-17T20:00:01.537" v="1042" actId="1076"/>
          <ac:spMkLst>
            <pc:docMk/>
            <pc:sldMk cId="1035183195" sldId="289"/>
            <ac:spMk id="2" creationId="{39A76C86-B2B7-494D-81A9-6264964453A6}"/>
          </ac:spMkLst>
        </pc:spChg>
        <pc:spChg chg="mod">
          <ac:chgData name="David Nufrio" userId="21e30e210053118c" providerId="LiveId" clId="{0391EA47-209F-4A69-9340-329883AB8905}" dt="2020-11-17T19:58:41.677" v="1041" actId="20577"/>
          <ac:spMkLst>
            <pc:docMk/>
            <pc:sldMk cId="1035183195" sldId="289"/>
            <ac:spMk id="3" creationId="{2D189E34-9EB9-495D-9169-800705CC37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0B3B725-8DB3-490C-B5B7-5E9C4E794903}" type="datetimeFigureOut">
              <a:rPr lang="en-US" smtClean="0"/>
              <a:t>11/17/2020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3944B65-3F41-4676-A07E-5CF0FECF3DC2}" type="slidenum">
              <a:rPr lang="en-US" smtClean="0"/>
              <a:t>‹#›</a:t>
            </a:fld>
            <a:endParaRPr lang="en-US" dirty="0"/>
          </a:p>
        </p:txBody>
      </p:sp>
    </p:spTree>
    <p:extLst>
      <p:ext uri="{BB962C8B-B14F-4D97-AF65-F5344CB8AC3E}">
        <p14:creationId xmlns:p14="http://schemas.microsoft.com/office/powerpoint/2010/main" val="45680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450BD-605B-2943-8FFF-8CAD87AE40D6}" type="slidenum">
              <a:rPr lang="en-US" smtClean="0"/>
              <a:t>9</a:t>
            </a:fld>
            <a:endParaRPr lang="en-US" dirty="0"/>
          </a:p>
        </p:txBody>
      </p:sp>
    </p:spTree>
    <p:extLst>
      <p:ext uri="{BB962C8B-B14F-4D97-AF65-F5344CB8AC3E}">
        <p14:creationId xmlns:p14="http://schemas.microsoft.com/office/powerpoint/2010/main" val="104769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450BD-605B-2943-8FFF-8CAD87AE40D6}" type="slidenum">
              <a:rPr lang="en-US" smtClean="0"/>
              <a:t>10</a:t>
            </a:fld>
            <a:endParaRPr lang="en-US" dirty="0"/>
          </a:p>
        </p:txBody>
      </p:sp>
    </p:spTree>
    <p:extLst>
      <p:ext uri="{BB962C8B-B14F-4D97-AF65-F5344CB8AC3E}">
        <p14:creationId xmlns:p14="http://schemas.microsoft.com/office/powerpoint/2010/main" val="251219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450BD-605B-2943-8FFF-8CAD87AE40D6}" type="slidenum">
              <a:rPr lang="en-US" smtClean="0"/>
              <a:t>11</a:t>
            </a:fld>
            <a:endParaRPr lang="en-US" dirty="0"/>
          </a:p>
        </p:txBody>
      </p:sp>
    </p:spTree>
    <p:extLst>
      <p:ext uri="{BB962C8B-B14F-4D97-AF65-F5344CB8AC3E}">
        <p14:creationId xmlns:p14="http://schemas.microsoft.com/office/powerpoint/2010/main" val="85734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1322831"/>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7772400" y="4572000"/>
            <a:ext cx="1094231" cy="1769363"/>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7696200" y="0"/>
            <a:ext cx="1438655" cy="958595"/>
          </a:xfrm>
          <a:prstGeom prst="rect">
            <a:avLst/>
          </a:prstGeom>
          <a:blipFill>
            <a:blip r:embed="rId5" cstate="print"/>
            <a:stretch>
              <a:fillRect/>
            </a:stretch>
          </a:blipFill>
        </p:spPr>
        <p:txBody>
          <a:bodyPr wrap="square" lIns="0" tIns="0" rIns="0" bIns="0" rtlCol="0"/>
          <a:lstStyle/>
          <a:p>
            <a:endParaRPr dirty="0"/>
          </a:p>
        </p:txBody>
      </p:sp>
      <p:sp>
        <p:nvSpPr>
          <p:cNvPr id="20" name="bk object 20"/>
          <p:cNvSpPr/>
          <p:nvPr/>
        </p:nvSpPr>
        <p:spPr>
          <a:xfrm>
            <a:off x="7691628" y="761"/>
            <a:ext cx="1447800" cy="962660"/>
          </a:xfrm>
          <a:custGeom>
            <a:avLst/>
            <a:gdLst/>
            <a:ahLst/>
            <a:cxnLst/>
            <a:rect l="l" t="t" r="r" b="b"/>
            <a:pathLst>
              <a:path w="1447800" h="962660">
                <a:moveTo>
                  <a:pt x="1447800" y="0"/>
                </a:moveTo>
                <a:lnTo>
                  <a:pt x="1447800" y="962406"/>
                </a:lnTo>
                <a:lnTo>
                  <a:pt x="0" y="962406"/>
                </a:lnTo>
                <a:lnTo>
                  <a:pt x="0" y="0"/>
                </a:lnTo>
              </a:path>
            </a:pathLst>
          </a:custGeom>
          <a:ln w="9144">
            <a:solidFill>
              <a:srgbClr val="000000"/>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6377940"/>
            <a:ext cx="2103120" cy="276999"/>
          </a:xfrm>
        </p:spPr>
        <p:txBody>
          <a:bodyPr/>
          <a:lstStyle/>
          <a:p>
            <a:fld id="{37E9E120-FE60-4EAA-BE6F-67B470F41FB4}" type="datetimeFigureOut">
              <a:rPr lang="en-US" smtClean="0"/>
              <a:t>11/17/2020</a:t>
            </a:fld>
            <a:endParaRPr lang="en-US" dirty="0"/>
          </a:p>
        </p:txBody>
      </p:sp>
      <p:sp>
        <p:nvSpPr>
          <p:cNvPr id="5" name="Footer Placeholder 4"/>
          <p:cNvSpPr>
            <a:spLocks noGrp="1"/>
          </p:cNvSpPr>
          <p:nvPr>
            <p:ph type="ftr" sz="quarter" idx="11"/>
          </p:nvPr>
        </p:nvSpPr>
        <p:spPr>
          <a:xfrm>
            <a:off x="3108960" y="6377940"/>
            <a:ext cx="2926080" cy="276999"/>
          </a:xfrm>
        </p:spPr>
        <p:txBody>
          <a:bodyPr/>
          <a:lstStyle/>
          <a:p>
            <a:endParaRPr lang="en-US" dirty="0"/>
          </a:p>
        </p:txBody>
      </p:sp>
      <p:sp>
        <p:nvSpPr>
          <p:cNvPr id="6" name="Slide Number Placeholder 5"/>
          <p:cNvSpPr>
            <a:spLocks noGrp="1"/>
          </p:cNvSpPr>
          <p:nvPr>
            <p:ph type="sldNum" sz="quarter" idx="12"/>
          </p:nvPr>
        </p:nvSpPr>
        <p:spPr>
          <a:xfrm>
            <a:off x="6583680" y="6377940"/>
            <a:ext cx="2103120" cy="276999"/>
          </a:xfrm>
        </p:spPr>
        <p:txBody>
          <a:bodyPr/>
          <a:lstStyle/>
          <a:p>
            <a:fld id="{8D198DB7-A5F4-40B8-B82B-397B99104C6B}" type="slidenum">
              <a:rPr lang="en-US" smtClean="0"/>
              <a:t>‹#›</a:t>
            </a:fld>
            <a:endParaRPr lang="en-US" dirty="0"/>
          </a:p>
        </p:txBody>
      </p:sp>
    </p:spTree>
    <p:extLst>
      <p:ext uri="{BB962C8B-B14F-4D97-AF65-F5344CB8AC3E}">
        <p14:creationId xmlns:p14="http://schemas.microsoft.com/office/powerpoint/2010/main" val="294777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1322831"/>
          </a:xfrm>
          <a:prstGeom prst="rect">
            <a:avLst/>
          </a:prstGeom>
          <a:blipFill>
            <a:blip r:embed="rId8" cstate="print"/>
            <a:stretch>
              <a:fillRect/>
            </a:stretch>
          </a:blipFill>
        </p:spPr>
        <p:txBody>
          <a:bodyPr wrap="square" lIns="0" tIns="0" rIns="0" bIns="0" rtlCol="0"/>
          <a:lstStyle/>
          <a:p>
            <a:endParaRPr dirty="0"/>
          </a:p>
        </p:txBody>
      </p:sp>
      <p:sp>
        <p:nvSpPr>
          <p:cNvPr id="17" name="bk object 17"/>
          <p:cNvSpPr/>
          <p:nvPr/>
        </p:nvSpPr>
        <p:spPr>
          <a:xfrm>
            <a:off x="0" y="0"/>
            <a:ext cx="9143999" cy="6857999"/>
          </a:xfrm>
          <a:prstGeom prst="rect">
            <a:avLst/>
          </a:prstGeom>
          <a:blipFill>
            <a:blip r:embed="rId9" cstate="print"/>
            <a:stretch>
              <a:fillRect/>
            </a:stretch>
          </a:blipFill>
        </p:spPr>
        <p:txBody>
          <a:bodyPr wrap="square" lIns="0" tIns="0" rIns="0" bIns="0" rtlCol="0"/>
          <a:lstStyle/>
          <a:p>
            <a:endParaRPr dirty="0"/>
          </a:p>
        </p:txBody>
      </p:sp>
      <p:sp>
        <p:nvSpPr>
          <p:cNvPr id="18" name="bk object 18"/>
          <p:cNvSpPr/>
          <p:nvPr/>
        </p:nvSpPr>
        <p:spPr>
          <a:xfrm>
            <a:off x="7772400" y="4572000"/>
            <a:ext cx="1094231" cy="1769363"/>
          </a:xfrm>
          <a:prstGeom prst="rect">
            <a:avLst/>
          </a:prstGeom>
          <a:blipFill>
            <a:blip r:embed="rId10"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875157" y="87669"/>
            <a:ext cx="7393685" cy="1115695"/>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526925" y="1208558"/>
            <a:ext cx="8090148" cy="470535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11/17/2020</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0.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7.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dfc.g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mailto:Eric.Hsu@trade.gov" TargetMode="External"/><Relationship Id="rId3" Type="http://schemas.openxmlformats.org/officeDocument/2006/relationships/hyperlink" Target="mailto:Santiago.Davila@trade.gov" TargetMode="External"/><Relationship Id="rId7" Type="http://schemas.openxmlformats.org/officeDocument/2006/relationships/hyperlink" Target="mailto:John.Breidenstine@trade.gov" TargetMode="External"/><Relationship Id="rId2" Type="http://schemas.openxmlformats.org/officeDocument/2006/relationships/hyperlink" Target="mailto:Paul.Taylor@trade.gov" TargetMode="External"/><Relationship Id="rId1" Type="http://schemas.openxmlformats.org/officeDocument/2006/relationships/slideLayout" Target="../slideLayouts/slideLayout2.xml"/><Relationship Id="rId6" Type="http://schemas.openxmlformats.org/officeDocument/2006/relationships/hyperlink" Target="mailto:Chris.Quinlivan@trade.gov" TargetMode="External"/><Relationship Id="rId5" Type="http://schemas.openxmlformats.org/officeDocument/2006/relationships/hyperlink" Target="mailto:Greg.Oconnor@trade.gov" TargetMode="External"/><Relationship Id="rId10" Type="http://schemas.openxmlformats.org/officeDocument/2006/relationships/image" Target="../media/image28.png"/><Relationship Id="rId4" Type="http://schemas.openxmlformats.org/officeDocument/2006/relationships/hyperlink" Target="mailto:Frank.Joseph@trade.gov" TargetMode="External"/><Relationship Id="rId9" Type="http://schemas.openxmlformats.org/officeDocument/2006/relationships/hyperlink" Target="mailto:Stephen.Jacques@trade.gov"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Ryan.Hollowell@trad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USASCP@trade.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35388"/>
            <a:ext cx="7789545" cy="2954655"/>
          </a:xfrm>
          <a:prstGeom prst="rect">
            <a:avLst/>
          </a:prstGeom>
        </p:spPr>
        <p:txBody>
          <a:bodyPr vert="horz" wrap="square" lIns="0" tIns="0" rIns="0" bIns="0" rtlCol="0">
            <a:spAutoFit/>
          </a:bodyPr>
          <a:lstStyle/>
          <a:p>
            <a:pPr marL="12065" marR="5080" indent="-1905" algn="ctr">
              <a:lnSpc>
                <a:spcPct val="100000"/>
              </a:lnSpc>
            </a:pPr>
            <a:r>
              <a:rPr lang="en-US" sz="4800" spc="-5" dirty="0"/>
              <a:t>Working with the U.S. Private Sector: The Perspective from the U.S. Government</a:t>
            </a:r>
            <a:endParaRPr sz="4800" dirty="0"/>
          </a:p>
        </p:txBody>
      </p:sp>
      <p:sp>
        <p:nvSpPr>
          <p:cNvPr id="3" name="object 3"/>
          <p:cNvSpPr/>
          <p:nvPr/>
        </p:nvSpPr>
        <p:spPr>
          <a:xfrm>
            <a:off x="762000" y="3429000"/>
            <a:ext cx="6819887" cy="2133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B3ABCE2-76F7-DC4D-920F-3C8C7565FB17}" type="slidenum">
              <a:rPr lang="en-US" smtClean="0"/>
              <a:pPr/>
              <a:t>10</a:t>
            </a:fld>
            <a:endParaRPr lang="en-US" dirty="0"/>
          </a:p>
        </p:txBody>
      </p:sp>
      <p:sp>
        <p:nvSpPr>
          <p:cNvPr id="11" name="TextBox 10">
            <a:extLst>
              <a:ext uri="{FF2B5EF4-FFF2-40B4-BE49-F238E27FC236}">
                <a16:creationId xmlns:a16="http://schemas.microsoft.com/office/drawing/2014/main" id="{7E13ED93-7F8A-4F40-8E04-75F3A9F02DF3}"/>
              </a:ext>
            </a:extLst>
          </p:cNvPr>
          <p:cNvSpPr txBox="1"/>
          <p:nvPr/>
        </p:nvSpPr>
        <p:spPr>
          <a:xfrm>
            <a:off x="454033" y="1021996"/>
            <a:ext cx="5919974" cy="530915"/>
          </a:xfrm>
          <a:prstGeom prst="rect">
            <a:avLst/>
          </a:prstGeom>
          <a:noFill/>
        </p:spPr>
        <p:txBody>
          <a:bodyPr wrap="square" rtlCol="0">
            <a:spAutoFit/>
          </a:bodyPr>
          <a:lstStyle/>
          <a:p>
            <a:r>
              <a:rPr lang="en-US" sz="2850" dirty="0">
                <a:solidFill>
                  <a:srgbClr val="281E42"/>
                </a:solidFill>
                <a:latin typeface="Arial" panose="020B0604020202020204" pitchFamily="34" charset="0"/>
                <a:cs typeface="Arial" panose="020B0604020202020204" pitchFamily="34" charset="0"/>
              </a:rPr>
              <a:t>Project Eligibility and Standards</a:t>
            </a:r>
          </a:p>
        </p:txBody>
      </p:sp>
      <p:sp>
        <p:nvSpPr>
          <p:cNvPr id="18" name="TextBox 17">
            <a:extLst>
              <a:ext uri="{FF2B5EF4-FFF2-40B4-BE49-F238E27FC236}">
                <a16:creationId xmlns:a16="http://schemas.microsoft.com/office/drawing/2014/main" id="{8C538734-EF0C-4ED2-B2BC-6800A81EB702}"/>
              </a:ext>
            </a:extLst>
          </p:cNvPr>
          <p:cNvSpPr txBox="1"/>
          <p:nvPr/>
        </p:nvSpPr>
        <p:spPr>
          <a:xfrm>
            <a:off x="532916" y="2314028"/>
            <a:ext cx="1229433" cy="730045"/>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Is DFC open in the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country of interest</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20" name="TextBox 19">
            <a:extLst>
              <a:ext uri="{FF2B5EF4-FFF2-40B4-BE49-F238E27FC236}">
                <a16:creationId xmlns:a16="http://schemas.microsoft.com/office/drawing/2014/main" id="{996DB196-B0A1-4FFF-B7C0-1306D1588D16}"/>
              </a:ext>
            </a:extLst>
          </p:cNvPr>
          <p:cNvSpPr txBox="1"/>
          <p:nvPr/>
        </p:nvSpPr>
        <p:spPr>
          <a:xfrm>
            <a:off x="2049932" y="2314027"/>
            <a:ext cx="1514103" cy="1117652"/>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Will the project meaningfully involve the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private sector</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a:p>
            <a:pPr algn="ctr">
              <a:lnSpc>
                <a:spcPct val="120000"/>
              </a:lnSpc>
            </a:pPr>
            <a:endParaRPr lang="en-US" sz="1050" dirty="0">
              <a:solidFill>
                <a:srgbClr val="9D958C"/>
              </a:solidFill>
              <a:latin typeface="Open Sans"/>
              <a:ea typeface="Lato" pitchFamily="34" charset="0"/>
              <a:cs typeface="Open Sans"/>
            </a:endParaRPr>
          </a:p>
        </p:txBody>
      </p:sp>
      <p:sp>
        <p:nvSpPr>
          <p:cNvPr id="21" name="TextBox 20">
            <a:extLst>
              <a:ext uri="{FF2B5EF4-FFF2-40B4-BE49-F238E27FC236}">
                <a16:creationId xmlns:a16="http://schemas.microsoft.com/office/drawing/2014/main" id="{4FE8F333-A144-4DE2-8C01-31EFD2204995}"/>
              </a:ext>
            </a:extLst>
          </p:cNvPr>
          <p:cNvSpPr txBox="1"/>
          <p:nvPr/>
        </p:nvSpPr>
        <p:spPr>
          <a:xfrm>
            <a:off x="3734046" y="2296409"/>
            <a:ext cx="1399347" cy="1117844"/>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Does the project have a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sound</a:t>
            </a:r>
            <a:r>
              <a:rPr lang="en-US" sz="1050" dirty="0">
                <a:solidFill>
                  <a:srgbClr val="003A5C"/>
                </a:solidFill>
                <a:latin typeface="Arial" panose="020B0604020202020204" pitchFamily="34" charset="0"/>
                <a:ea typeface="Lato" panose="020F0502020204030203" pitchFamily="34" charset="0"/>
                <a:cs typeface="Arial" panose="020B0604020202020204" pitchFamily="34" charset="0"/>
              </a:rPr>
              <a:t>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economic and commercial basis</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cxnSp>
        <p:nvCxnSpPr>
          <p:cNvPr id="25" name="Straight Connector 24"/>
          <p:cNvCxnSpPr/>
          <p:nvPr/>
        </p:nvCxnSpPr>
        <p:spPr>
          <a:xfrm>
            <a:off x="1908185" y="2406030"/>
            <a:ext cx="0" cy="28709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94241" y="2396628"/>
            <a:ext cx="21089" cy="2880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2474" y="2406030"/>
            <a:ext cx="0" cy="28709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29619" y="2406030"/>
            <a:ext cx="0" cy="28709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8E09C3A-BBBC-4CDF-B0AB-8F341392C963}"/>
              </a:ext>
            </a:extLst>
          </p:cNvPr>
          <p:cNvSpPr txBox="1"/>
          <p:nvPr/>
        </p:nvSpPr>
        <p:spPr>
          <a:xfrm>
            <a:off x="5441191" y="2311027"/>
            <a:ext cx="1485839" cy="1311743"/>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Does the developer have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relevant experience and requisite resources</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30" name="TextBox 29">
            <a:extLst>
              <a:ext uri="{FF2B5EF4-FFF2-40B4-BE49-F238E27FC236}">
                <a16:creationId xmlns:a16="http://schemas.microsoft.com/office/drawing/2014/main" id="{EAC9B47F-787D-4B4C-8B2C-2EFFC1E72C5D}"/>
              </a:ext>
            </a:extLst>
          </p:cNvPr>
          <p:cNvSpPr txBox="1"/>
          <p:nvPr/>
        </p:nvSpPr>
        <p:spPr>
          <a:xfrm>
            <a:off x="1992588" y="4198659"/>
            <a:ext cx="1526701" cy="923945"/>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Is the DFC support being requested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not available from the private sector</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31" name="Rectangle 30">
            <a:extLst>
              <a:ext uri="{FF2B5EF4-FFF2-40B4-BE49-F238E27FC236}">
                <a16:creationId xmlns:a16="http://schemas.microsoft.com/office/drawing/2014/main" id="{0A0434F5-16A5-A345-A307-5D3D60010657}"/>
              </a:ext>
            </a:extLst>
          </p:cNvPr>
          <p:cNvSpPr/>
          <p:nvPr/>
        </p:nvSpPr>
        <p:spPr>
          <a:xfrm>
            <a:off x="520923" y="1589964"/>
            <a:ext cx="628882" cy="53825"/>
          </a:xfrm>
          <a:prstGeom prst="rect">
            <a:avLst/>
          </a:prstGeom>
          <a:solidFill>
            <a:srgbClr val="9164CC"/>
          </a:solidFill>
          <a:ln>
            <a:solidFill>
              <a:srgbClr val="916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2D500"/>
              </a:solidFill>
            </a:endParaRPr>
          </a:p>
        </p:txBody>
      </p:sp>
      <p:pic>
        <p:nvPicPr>
          <p:cNvPr id="32" name="Picture 31">
            <a:extLst>
              <a:ext uri="{FF2B5EF4-FFF2-40B4-BE49-F238E27FC236}">
                <a16:creationId xmlns:a16="http://schemas.microsoft.com/office/drawing/2014/main" id="{44DF0934-0C50-4626-A012-8FA7A263CD7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865217" y="3555134"/>
            <a:ext cx="465795" cy="465795"/>
          </a:xfrm>
          <a:prstGeom prst="rect">
            <a:avLst/>
          </a:prstGeom>
        </p:spPr>
      </p:pic>
      <p:pic>
        <p:nvPicPr>
          <p:cNvPr id="34" name="Picture 33"/>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2557288" y="3555726"/>
            <a:ext cx="453536" cy="448642"/>
          </a:xfrm>
          <a:prstGeom prst="rect">
            <a:avLst/>
          </a:prstGeom>
        </p:spPr>
      </p:pic>
      <p:pic>
        <p:nvPicPr>
          <p:cNvPr id="35" name="Picture 34">
            <a:extLst>
              <a:ext uri="{FF2B5EF4-FFF2-40B4-BE49-F238E27FC236}">
                <a16:creationId xmlns:a16="http://schemas.microsoft.com/office/drawing/2014/main" id="{F17DB460-4DF4-4551-882E-0E83E6D73754}"/>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4202837" y="3601895"/>
            <a:ext cx="473249" cy="473250"/>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6047785" y="3560827"/>
            <a:ext cx="385738" cy="514318"/>
          </a:xfrm>
          <a:prstGeom prst="rect">
            <a:avLst/>
          </a:prstGeom>
        </p:spPr>
      </p:pic>
      <p:pic>
        <p:nvPicPr>
          <p:cNvPr id="37" name="Picture 36"/>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a:off x="7603055" y="3543461"/>
            <a:ext cx="476635" cy="473169"/>
          </a:xfrm>
          <a:prstGeom prst="rect">
            <a:avLst/>
          </a:prstGeom>
        </p:spPr>
      </p:pic>
      <p:sp>
        <p:nvSpPr>
          <p:cNvPr id="19" name="Rectangle 18">
            <a:extLst>
              <a:ext uri="{FF2B5EF4-FFF2-40B4-BE49-F238E27FC236}">
                <a16:creationId xmlns:a16="http://schemas.microsoft.com/office/drawing/2014/main" id="{EFE0A225-6145-6140-BCB6-49A4B14CCDB4}"/>
              </a:ext>
            </a:extLst>
          </p:cNvPr>
          <p:cNvSpPr/>
          <p:nvPr/>
        </p:nvSpPr>
        <p:spPr>
          <a:xfrm>
            <a:off x="421221" y="4238199"/>
            <a:ext cx="1392424" cy="1044004"/>
          </a:xfrm>
          <a:prstGeom prst="rect">
            <a:avLst/>
          </a:prstGeom>
        </p:spPr>
        <p:txBody>
          <a:bodyPr wrap="square">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Will the project support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economic development and growth</a:t>
            </a:r>
            <a:r>
              <a:rPr lang="en-US" sz="1050" dirty="0">
                <a:solidFill>
                  <a:srgbClr val="003A5C"/>
                </a:solidFill>
                <a:latin typeface="Arial" panose="020B0604020202020204" pitchFamily="34" charset="0"/>
                <a:ea typeface="Lato" panose="020F0502020204030203" pitchFamily="34" charset="0"/>
                <a:cs typeface="Arial" panose="020B0604020202020204" pitchFamily="34" charset="0"/>
              </a:rPr>
              <a:t> </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in the host country?</a:t>
            </a:r>
          </a:p>
        </p:txBody>
      </p:sp>
      <p:sp>
        <p:nvSpPr>
          <p:cNvPr id="22" name="Rectangle 21">
            <a:extLst>
              <a:ext uri="{FF2B5EF4-FFF2-40B4-BE49-F238E27FC236}">
                <a16:creationId xmlns:a16="http://schemas.microsoft.com/office/drawing/2014/main" id="{5DF96E1F-16A7-F542-B3C9-4F3132D3C424}"/>
              </a:ext>
            </a:extLst>
          </p:cNvPr>
          <p:cNvSpPr/>
          <p:nvPr/>
        </p:nvSpPr>
        <p:spPr>
          <a:xfrm>
            <a:off x="5462281" y="4235808"/>
            <a:ext cx="1443659" cy="850105"/>
          </a:xfrm>
          <a:prstGeom prst="rect">
            <a:avLst/>
          </a:prstGeom>
        </p:spPr>
        <p:txBody>
          <a:bodyPr wrap="square">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Will the project uphold high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social &amp; environmental standards</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23" name="Rectangle 22">
            <a:extLst>
              <a:ext uri="{FF2B5EF4-FFF2-40B4-BE49-F238E27FC236}">
                <a16:creationId xmlns:a16="http://schemas.microsoft.com/office/drawing/2014/main" id="{794C73DF-97B5-7248-9D93-645CF13B28C4}"/>
              </a:ext>
            </a:extLst>
          </p:cNvPr>
          <p:cNvSpPr/>
          <p:nvPr/>
        </p:nvSpPr>
        <p:spPr>
          <a:xfrm>
            <a:off x="7132209" y="4201078"/>
            <a:ext cx="1423157" cy="656205"/>
          </a:xfrm>
          <a:prstGeom prst="rect">
            <a:avLst/>
          </a:prstGeom>
        </p:spPr>
        <p:txBody>
          <a:bodyPr wrap="square">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Will the project negatively impact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U.S. jobs</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24" name="Rectangle 23">
            <a:extLst>
              <a:ext uri="{FF2B5EF4-FFF2-40B4-BE49-F238E27FC236}">
                <a16:creationId xmlns:a16="http://schemas.microsoft.com/office/drawing/2014/main" id="{FB7E47E2-360B-5641-A77A-50E9BCB8CDF6}"/>
              </a:ext>
            </a:extLst>
          </p:cNvPr>
          <p:cNvSpPr/>
          <p:nvPr/>
        </p:nvSpPr>
        <p:spPr>
          <a:xfrm>
            <a:off x="7148335" y="2367418"/>
            <a:ext cx="1386074" cy="656205"/>
          </a:xfrm>
          <a:prstGeom prst="rect">
            <a:avLst/>
          </a:prstGeom>
        </p:spPr>
        <p:txBody>
          <a:bodyPr wrap="square">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Does my project fall within a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prohibited sector</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t>
            </a:r>
          </a:p>
        </p:txBody>
      </p:sp>
      <p:sp>
        <p:nvSpPr>
          <p:cNvPr id="33" name="TextBox 32">
            <a:extLst>
              <a:ext uri="{FF2B5EF4-FFF2-40B4-BE49-F238E27FC236}">
                <a16:creationId xmlns:a16="http://schemas.microsoft.com/office/drawing/2014/main" id="{EAC9B47F-787D-4B4C-8B2C-2EFFC1E72C5D}"/>
              </a:ext>
            </a:extLst>
          </p:cNvPr>
          <p:cNvSpPr txBox="1"/>
          <p:nvPr/>
        </p:nvSpPr>
        <p:spPr>
          <a:xfrm>
            <a:off x="3677057" y="4198659"/>
            <a:ext cx="1549376" cy="1117844"/>
          </a:xfrm>
          <a:prstGeom prst="rect">
            <a:avLst/>
          </a:prstGeom>
          <a:noFill/>
        </p:spPr>
        <p:txBody>
          <a:bodyPr wrap="square" lIns="164564" tIns="82283" rIns="164564" bIns="82283" rtlCol="0">
            <a:spAutoFit/>
          </a:bodyPr>
          <a:lstStyle/>
          <a:p>
            <a:pPr algn="ctr">
              <a:lnSpc>
                <a:spcPct val="120000"/>
              </a:lnSpc>
            </a:pP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Is an </a:t>
            </a:r>
            <a:r>
              <a:rPr lang="en-US" sz="1050" b="1" dirty="0">
                <a:solidFill>
                  <a:srgbClr val="003A5C"/>
                </a:solidFill>
                <a:latin typeface="Arial" panose="020B0604020202020204" pitchFamily="34" charset="0"/>
                <a:ea typeface="Lato" panose="020F0502020204030203" pitchFamily="34" charset="0"/>
                <a:cs typeface="Arial" panose="020B0604020202020204" pitchFamily="34" charset="0"/>
              </a:rPr>
              <a:t>investment proposal and financing plan </a:t>
            </a:r>
            <a:r>
              <a:rPr lang="en-US" sz="1050" dirty="0">
                <a:solidFill>
                  <a:srgbClr val="9D958C"/>
                </a:solidFill>
                <a:latin typeface="Arial" panose="020B0604020202020204" pitchFamily="34" charset="0"/>
                <a:ea typeface="Lato" panose="020F0502020204030203" pitchFamily="34" charset="0"/>
                <a:cs typeface="Arial" panose="020B0604020202020204" pitchFamily="34" charset="0"/>
              </a:rPr>
              <a:t>available for review?</a:t>
            </a:r>
          </a:p>
        </p:txBody>
      </p:sp>
      <p:pic>
        <p:nvPicPr>
          <p:cNvPr id="2" name="Picture 1">
            <a:extLst>
              <a:ext uri="{FF2B5EF4-FFF2-40B4-BE49-F238E27FC236}">
                <a16:creationId xmlns:a16="http://schemas.microsoft.com/office/drawing/2014/main" id="{A81C2F9C-CE98-46BC-8B52-6C6007D542F0}"/>
              </a:ext>
            </a:extLst>
          </p:cNvPr>
          <p:cNvPicPr>
            <a:picLocks noChangeAspect="1"/>
          </p:cNvPicPr>
          <p:nvPr/>
        </p:nvPicPr>
        <p:blipFill>
          <a:blip r:embed="rId13"/>
          <a:stretch>
            <a:fillRect/>
          </a:stretch>
        </p:blipFill>
        <p:spPr>
          <a:xfrm>
            <a:off x="0" y="1021996"/>
            <a:ext cx="9144000" cy="5526995"/>
          </a:xfrm>
          <a:prstGeom prst="rect">
            <a:avLst/>
          </a:prstGeom>
        </p:spPr>
      </p:pic>
    </p:spTree>
    <p:extLst>
      <p:ext uri="{BB962C8B-B14F-4D97-AF65-F5344CB8AC3E}">
        <p14:creationId xmlns:p14="http://schemas.microsoft.com/office/powerpoint/2010/main" val="13701741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74217E2-9901-4654-8E27-B1EFE145FE80}"/>
              </a:ext>
            </a:extLst>
          </p:cNvPr>
          <p:cNvSpPr/>
          <p:nvPr/>
        </p:nvSpPr>
        <p:spPr>
          <a:xfrm>
            <a:off x="1" y="2229612"/>
            <a:ext cx="9143999" cy="3114776"/>
          </a:xfrm>
          <a:prstGeom prst="rect">
            <a:avLst/>
          </a:prstGeom>
          <a:solidFill>
            <a:srgbClr val="28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Slide Number Placeholder 6"/>
          <p:cNvSpPr>
            <a:spLocks noGrp="1"/>
          </p:cNvSpPr>
          <p:nvPr>
            <p:ph type="sldNum" sz="quarter" idx="12"/>
          </p:nvPr>
        </p:nvSpPr>
        <p:spPr>
          <a:xfrm>
            <a:off x="8667043" y="5623832"/>
            <a:ext cx="311816" cy="276999"/>
          </a:xfrm>
        </p:spPr>
        <p:txBody>
          <a:bodyPr/>
          <a:lstStyle/>
          <a:p>
            <a:fld id="{7B3ABCE2-76F7-DC4D-920F-3C8C7565FB17}" type="slidenum">
              <a:rPr lang="en-US" smtClean="0"/>
              <a:pPr/>
              <a:t>11</a:t>
            </a:fld>
            <a:endParaRPr lang="en-US" dirty="0"/>
          </a:p>
        </p:txBody>
      </p:sp>
      <p:sp>
        <p:nvSpPr>
          <p:cNvPr id="11" name="TextBox 10">
            <a:extLst>
              <a:ext uri="{FF2B5EF4-FFF2-40B4-BE49-F238E27FC236}">
                <a16:creationId xmlns:a16="http://schemas.microsoft.com/office/drawing/2014/main" id="{2D7926CA-7818-4BFA-98DC-09EA3CE5BADC}"/>
              </a:ext>
            </a:extLst>
          </p:cNvPr>
          <p:cNvSpPr txBox="1"/>
          <p:nvPr/>
        </p:nvSpPr>
        <p:spPr>
          <a:xfrm>
            <a:off x="556974" y="2335156"/>
            <a:ext cx="1244672" cy="380873"/>
          </a:xfrm>
          <a:prstGeom prst="rect">
            <a:avLst/>
          </a:prstGeom>
          <a:noFill/>
        </p:spPr>
        <p:txBody>
          <a:bodyPr wrap="square" rtlCol="0">
            <a:spAutoFit/>
          </a:bodyPr>
          <a:lstStyle/>
          <a:p>
            <a:r>
              <a:rPr lang="en-US" sz="1875" dirty="0">
                <a:solidFill>
                  <a:schemeClr val="bg1"/>
                </a:solidFill>
                <a:latin typeface="Arial" panose="020B0604020202020204" pitchFamily="34" charset="0"/>
                <a:cs typeface="Arial" panose="020B0604020202020204" pitchFamily="34" charset="0"/>
              </a:rPr>
              <a:t>Contact</a:t>
            </a:r>
          </a:p>
        </p:txBody>
      </p:sp>
      <p:sp>
        <p:nvSpPr>
          <p:cNvPr id="15" name="Rectangle 14">
            <a:extLst>
              <a:ext uri="{FF2B5EF4-FFF2-40B4-BE49-F238E27FC236}">
                <a16:creationId xmlns:a16="http://schemas.microsoft.com/office/drawing/2014/main" id="{0A0434F5-16A5-A345-A307-5D3D60010657}"/>
              </a:ext>
            </a:extLst>
          </p:cNvPr>
          <p:cNvSpPr/>
          <p:nvPr/>
        </p:nvSpPr>
        <p:spPr>
          <a:xfrm>
            <a:off x="632273" y="2716221"/>
            <a:ext cx="239142" cy="34289"/>
          </a:xfrm>
          <a:prstGeom prst="rect">
            <a:avLst/>
          </a:prstGeom>
          <a:solidFill>
            <a:srgbClr val="62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1EDEBD70-B576-4E4B-AC17-BD7A22320A4D}"/>
              </a:ext>
            </a:extLst>
          </p:cNvPr>
          <p:cNvSpPr/>
          <p:nvPr/>
        </p:nvSpPr>
        <p:spPr>
          <a:xfrm>
            <a:off x="556974" y="1557206"/>
            <a:ext cx="628882" cy="53825"/>
          </a:xfrm>
          <a:prstGeom prst="rect">
            <a:avLst/>
          </a:prstGeom>
          <a:solidFill>
            <a:srgbClr val="B2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E7623"/>
              </a:solidFill>
            </a:endParaRPr>
          </a:p>
        </p:txBody>
      </p:sp>
      <p:sp>
        <p:nvSpPr>
          <p:cNvPr id="16" name="TextBox 15">
            <a:extLst>
              <a:ext uri="{FF2B5EF4-FFF2-40B4-BE49-F238E27FC236}">
                <a16:creationId xmlns:a16="http://schemas.microsoft.com/office/drawing/2014/main" id="{AE5FFD3A-E802-434A-98D0-D65B1344A5E7}"/>
              </a:ext>
            </a:extLst>
          </p:cNvPr>
          <p:cNvSpPr txBox="1"/>
          <p:nvPr/>
        </p:nvSpPr>
        <p:spPr>
          <a:xfrm>
            <a:off x="474890" y="1015873"/>
            <a:ext cx="3953418" cy="530915"/>
          </a:xfrm>
          <a:prstGeom prst="rect">
            <a:avLst/>
          </a:prstGeom>
          <a:noFill/>
        </p:spPr>
        <p:txBody>
          <a:bodyPr wrap="square" rtlCol="0">
            <a:spAutoFit/>
          </a:bodyPr>
          <a:lstStyle/>
          <a:p>
            <a:r>
              <a:rPr lang="en-US" sz="2850" dirty="0">
                <a:solidFill>
                  <a:srgbClr val="281E42"/>
                </a:solidFill>
                <a:latin typeface="Arial" panose="020B0604020202020204" pitchFamily="34" charset="0"/>
                <a:ea typeface="Open Sans" charset="0"/>
                <a:cs typeface="Arial" panose="020B0604020202020204" pitchFamily="34" charset="0"/>
              </a:rPr>
              <a:t>Contacts &amp; Resources</a:t>
            </a:r>
          </a:p>
        </p:txBody>
      </p:sp>
      <p:sp>
        <p:nvSpPr>
          <p:cNvPr id="25" name="TextBox 24">
            <a:extLst>
              <a:ext uri="{FF2B5EF4-FFF2-40B4-BE49-F238E27FC236}">
                <a16:creationId xmlns:a16="http://schemas.microsoft.com/office/drawing/2014/main" id="{20771C87-8500-48C1-8A43-BF426BB68C83}"/>
              </a:ext>
            </a:extLst>
          </p:cNvPr>
          <p:cNvSpPr txBox="1"/>
          <p:nvPr/>
        </p:nvSpPr>
        <p:spPr>
          <a:xfrm>
            <a:off x="4887364" y="2972391"/>
            <a:ext cx="4091495" cy="1982851"/>
          </a:xfrm>
          <a:prstGeom prst="rect">
            <a:avLst/>
          </a:prstGeom>
          <a:noFill/>
        </p:spPr>
        <p:txBody>
          <a:bodyPr wrap="square" rtlCol="0">
            <a:spAutoFit/>
          </a:bodyPr>
          <a:lstStyle/>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Maria Goravanchi</a:t>
            </a:r>
            <a:endParaRPr lang="en-US" sz="1050" dirty="0">
              <a:solidFill>
                <a:schemeClr val="bg1"/>
              </a:solidFill>
              <a:latin typeface="Arial" panose="020B0604020202020204" pitchFamily="34" charset="0"/>
              <a:cs typeface="Arial" panose="020B0604020202020204" pitchFamily="34" charset="0"/>
            </a:endParaRPr>
          </a:p>
          <a:p>
            <a:r>
              <a:rPr lang="en-US" sz="1050" i="1" dirty="0">
                <a:solidFill>
                  <a:schemeClr val="bg1"/>
                </a:solidFill>
                <a:latin typeface="Arial" panose="020B0604020202020204" pitchFamily="34" charset="0"/>
                <a:cs typeface="Arial" panose="020B0604020202020204" pitchFamily="34" charset="0"/>
              </a:rPr>
              <a:t>Regional Managing Director, Lower Mekong</a:t>
            </a:r>
          </a:p>
          <a:p>
            <a:endParaRPr lang="en-US" sz="105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U.S. International Development Finance Corporation (DFC)</a:t>
            </a:r>
            <a:endParaRPr lang="en-US" sz="1050" dirty="0">
              <a:solidFill>
                <a:schemeClr val="bg1"/>
              </a:solidFill>
              <a:latin typeface="Arial" panose="020B0604020202020204" pitchFamily="34" charset="0"/>
              <a:cs typeface="Arial" panose="020B0604020202020204" pitchFamily="34" charset="0"/>
            </a:endParaRPr>
          </a:p>
          <a:p>
            <a:pPr lvl="1"/>
            <a:r>
              <a:rPr lang="en-US" sz="1050" dirty="0">
                <a:solidFill>
                  <a:schemeClr val="bg1"/>
                </a:solidFill>
                <a:latin typeface="Arial" panose="020B0604020202020204" pitchFamily="34" charset="0"/>
                <a:cs typeface="Arial" panose="020B0604020202020204" pitchFamily="34" charset="0"/>
              </a:rPr>
              <a:t>U.S. Embassy Bangkok</a:t>
            </a:r>
          </a:p>
          <a:p>
            <a:pPr lvl="1"/>
            <a:r>
              <a:rPr lang="en-US" sz="1050" dirty="0">
                <a:solidFill>
                  <a:schemeClr val="bg1"/>
                </a:solidFill>
                <a:latin typeface="Arial" panose="020B0604020202020204" pitchFamily="34" charset="0"/>
                <a:cs typeface="Arial" panose="020B0604020202020204" pitchFamily="34" charset="0"/>
              </a:rPr>
              <a:t>m. +66 92 246 2282</a:t>
            </a:r>
          </a:p>
          <a:p>
            <a:pPr lvl="1"/>
            <a:r>
              <a:rPr lang="en-US" sz="1050" dirty="0">
                <a:solidFill>
                  <a:schemeClr val="bg1"/>
                </a:solidFill>
                <a:latin typeface="Arial" panose="020B0604020202020204" pitchFamily="34" charset="0"/>
                <a:cs typeface="Arial" panose="020B0604020202020204" pitchFamily="34" charset="0"/>
              </a:rPr>
              <a:t>m. +1 (202) 285-3218</a:t>
            </a:r>
            <a:r>
              <a:rPr lang="en-US" sz="1050" b="1" dirty="0">
                <a:solidFill>
                  <a:schemeClr val="bg1"/>
                </a:solidFill>
                <a:latin typeface="Arial" panose="020B0604020202020204" pitchFamily="34" charset="0"/>
                <a:cs typeface="Arial" panose="020B0604020202020204" pitchFamily="34" charset="0"/>
              </a:rPr>
              <a:t> </a:t>
            </a:r>
          </a:p>
          <a:p>
            <a:pPr lvl="1"/>
            <a:r>
              <a:rPr lang="en-US" sz="1050" dirty="0">
                <a:solidFill>
                  <a:schemeClr val="bg1"/>
                </a:solidFill>
                <a:latin typeface="Arial" panose="020B0604020202020204" pitchFamily="34" charset="0"/>
                <a:cs typeface="Arial" panose="020B0604020202020204" pitchFamily="34" charset="0"/>
              </a:rPr>
              <a:t>Email:  </a:t>
            </a:r>
            <a:r>
              <a:rPr lang="en-US" sz="1050" u="sng" dirty="0">
                <a:solidFill>
                  <a:schemeClr val="bg1"/>
                </a:solidFill>
                <a:latin typeface="Arial" panose="020B0604020202020204" pitchFamily="34" charset="0"/>
                <a:cs typeface="Arial" panose="020B0604020202020204" pitchFamily="34" charset="0"/>
              </a:rPr>
              <a:t>maria.goravanchi@dfc.gov</a:t>
            </a:r>
            <a:r>
              <a:rPr lang="en-US" sz="1050" dirty="0">
                <a:solidFill>
                  <a:schemeClr val="bg1"/>
                </a:solidFill>
                <a:latin typeface="Arial" panose="020B0604020202020204" pitchFamily="34" charset="0"/>
                <a:cs typeface="Arial" panose="020B0604020202020204" pitchFamily="34" charset="0"/>
              </a:rPr>
              <a:t> </a:t>
            </a:r>
          </a:p>
          <a:p>
            <a:r>
              <a:rPr lang="en-US" sz="1050" dirty="0">
                <a:solidFill>
                  <a:schemeClr val="bg1"/>
                </a:solidFill>
                <a:latin typeface="Arial" panose="020B0604020202020204" pitchFamily="34" charset="0"/>
                <a:cs typeface="Arial" panose="020B0604020202020204" pitchFamily="34" charset="0"/>
              </a:rPr>
              <a:t> </a:t>
            </a:r>
          </a:p>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146F0E7-99CF-45D8-861D-8E06ABC88DFB}"/>
              </a:ext>
            </a:extLst>
          </p:cNvPr>
          <p:cNvSpPr txBox="1"/>
          <p:nvPr/>
        </p:nvSpPr>
        <p:spPr>
          <a:xfrm>
            <a:off x="556974" y="4711274"/>
            <a:ext cx="5489771" cy="518925"/>
          </a:xfrm>
          <a:prstGeom prst="rect">
            <a:avLst/>
          </a:prstGeom>
          <a:noFill/>
        </p:spPr>
        <p:txBody>
          <a:bodyPr wrap="square" rtlCol="0">
            <a:spAutoFit/>
          </a:bodyPr>
          <a:lstStyle/>
          <a:p>
            <a:pPr defTabSz="665560">
              <a:lnSpc>
                <a:spcPct val="130000"/>
              </a:lnSpc>
              <a:buClr>
                <a:schemeClr val="tx2"/>
              </a:buClr>
              <a:buSzPct val="70000"/>
            </a:pPr>
            <a:r>
              <a:rPr lang="en-US" sz="1125" dirty="0">
                <a:solidFill>
                  <a:schemeClr val="bg1"/>
                </a:solidFill>
                <a:latin typeface="Arial" panose="020B0604020202020204" pitchFamily="34" charset="0"/>
                <a:cs typeface="Arial" panose="020B0604020202020204" pitchFamily="34" charset="0"/>
              </a:rPr>
              <a:t>For more information, visit </a:t>
            </a:r>
            <a:r>
              <a:rPr lang="en-US" sz="1125" b="1" dirty="0">
                <a:solidFill>
                  <a:schemeClr val="bg1"/>
                </a:solidFill>
                <a:latin typeface="Arial" panose="020B0604020202020204" pitchFamily="34" charset="0"/>
                <a:cs typeface="Arial" panose="020B0604020202020204" pitchFamily="34" charset="0"/>
                <a:hlinkClick r:id="rId3"/>
              </a:rPr>
              <a:t>www.dfc.gov</a:t>
            </a:r>
            <a:r>
              <a:rPr lang="en-US" sz="1125" b="1" dirty="0">
                <a:solidFill>
                  <a:schemeClr val="bg1"/>
                </a:solidFill>
                <a:latin typeface="Arial" panose="020B0604020202020204" pitchFamily="34" charset="0"/>
                <a:cs typeface="Arial" panose="020B0604020202020204" pitchFamily="34" charset="0"/>
              </a:rPr>
              <a:t>  </a:t>
            </a:r>
          </a:p>
          <a:p>
            <a:pPr>
              <a:lnSpc>
                <a:spcPct val="130000"/>
              </a:lnSpc>
            </a:pPr>
            <a:endParaRPr lang="en-US" sz="1125" dirty="0">
              <a:solidFill>
                <a:schemeClr val="bg1"/>
              </a:solidFill>
              <a:latin typeface="Open Sans"/>
              <a:cs typeface="Open Sans"/>
            </a:endParaRPr>
          </a:p>
        </p:txBody>
      </p:sp>
      <p:sp>
        <p:nvSpPr>
          <p:cNvPr id="10" name="TextBox 9">
            <a:extLst>
              <a:ext uri="{FF2B5EF4-FFF2-40B4-BE49-F238E27FC236}">
                <a16:creationId xmlns:a16="http://schemas.microsoft.com/office/drawing/2014/main" id="{31B2B07C-39A0-4DAA-85DF-0D0317332577}"/>
              </a:ext>
            </a:extLst>
          </p:cNvPr>
          <p:cNvSpPr txBox="1"/>
          <p:nvPr/>
        </p:nvSpPr>
        <p:spPr>
          <a:xfrm>
            <a:off x="556974" y="2972392"/>
            <a:ext cx="3871334" cy="2144433"/>
          </a:xfrm>
          <a:prstGeom prst="rect">
            <a:avLst/>
          </a:prstGeom>
          <a:noFill/>
        </p:spPr>
        <p:txBody>
          <a:bodyPr wrap="square" rtlCol="0">
            <a:spAutoFit/>
          </a:bodyPr>
          <a:lstStyle/>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Geoffrey Tan</a:t>
            </a:r>
            <a:endParaRPr lang="en-US" sz="1050" dirty="0">
              <a:solidFill>
                <a:schemeClr val="bg1"/>
              </a:solidFill>
              <a:latin typeface="Arial" panose="020B0604020202020204" pitchFamily="34" charset="0"/>
              <a:cs typeface="Arial" panose="020B0604020202020204" pitchFamily="34" charset="0"/>
            </a:endParaRPr>
          </a:p>
          <a:p>
            <a:r>
              <a:rPr lang="en-US" sz="1050" i="1" dirty="0">
                <a:solidFill>
                  <a:schemeClr val="bg1"/>
                </a:solidFill>
                <a:latin typeface="Arial" panose="020B0604020202020204" pitchFamily="34" charset="0"/>
                <a:cs typeface="Arial" panose="020B0604020202020204" pitchFamily="34" charset="0"/>
              </a:rPr>
              <a:t>Managing Director, Asia Pacific</a:t>
            </a:r>
          </a:p>
          <a:p>
            <a:endParaRPr lang="en-US" sz="105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U.S. International Development Finance Corporation (DFC)</a:t>
            </a:r>
            <a:endParaRPr lang="en-US" sz="1050" dirty="0">
              <a:solidFill>
                <a:schemeClr val="bg1"/>
              </a:solidFill>
              <a:latin typeface="Arial" panose="020B0604020202020204" pitchFamily="34" charset="0"/>
              <a:cs typeface="Arial" panose="020B0604020202020204" pitchFamily="34" charset="0"/>
            </a:endParaRPr>
          </a:p>
          <a:p>
            <a:pPr lvl="1"/>
            <a:r>
              <a:rPr lang="en-US" sz="1050" dirty="0">
                <a:solidFill>
                  <a:schemeClr val="bg1"/>
                </a:solidFill>
                <a:latin typeface="Arial" panose="020B0604020202020204" pitchFamily="34" charset="0"/>
                <a:cs typeface="Arial" panose="020B0604020202020204" pitchFamily="34" charset="0"/>
              </a:rPr>
              <a:t>U.S. Embassy Singapore</a:t>
            </a:r>
          </a:p>
          <a:p>
            <a:pPr lvl="1"/>
            <a:r>
              <a:rPr lang="en-US" sz="1050" dirty="0">
                <a:solidFill>
                  <a:schemeClr val="bg1"/>
                </a:solidFill>
                <a:latin typeface="Arial" panose="020B0604020202020204" pitchFamily="34" charset="0"/>
                <a:cs typeface="Arial" panose="020B0604020202020204" pitchFamily="34" charset="0"/>
              </a:rPr>
              <a:t>o. +65 6476 9435</a:t>
            </a:r>
          </a:p>
          <a:p>
            <a:pPr lvl="1"/>
            <a:r>
              <a:rPr lang="en-US" sz="1050" dirty="0">
                <a:solidFill>
                  <a:schemeClr val="bg1"/>
                </a:solidFill>
                <a:latin typeface="Arial" panose="020B0604020202020204" pitchFamily="34" charset="0"/>
                <a:cs typeface="Arial" panose="020B0604020202020204" pitchFamily="34" charset="0"/>
              </a:rPr>
              <a:t>m. +65 8138 0426</a:t>
            </a:r>
            <a:r>
              <a:rPr lang="en-US" sz="1050" b="1" dirty="0">
                <a:solidFill>
                  <a:schemeClr val="bg1"/>
                </a:solidFill>
                <a:latin typeface="Arial" panose="020B0604020202020204" pitchFamily="34" charset="0"/>
                <a:cs typeface="Arial" panose="020B0604020202020204" pitchFamily="34" charset="0"/>
              </a:rPr>
              <a:t> </a:t>
            </a:r>
          </a:p>
          <a:p>
            <a:pPr lvl="1"/>
            <a:r>
              <a:rPr lang="en-US" sz="1050" dirty="0">
                <a:solidFill>
                  <a:schemeClr val="bg1"/>
                </a:solidFill>
                <a:latin typeface="Arial" panose="020B0604020202020204" pitchFamily="34" charset="0"/>
                <a:cs typeface="Arial" panose="020B0604020202020204" pitchFamily="34" charset="0"/>
              </a:rPr>
              <a:t>Email:  </a:t>
            </a:r>
            <a:r>
              <a:rPr lang="en-US" sz="1050" u="sng" dirty="0">
                <a:solidFill>
                  <a:schemeClr val="bg1"/>
                </a:solidFill>
                <a:latin typeface="Arial" panose="020B0604020202020204" pitchFamily="34" charset="0"/>
                <a:cs typeface="Arial" panose="020B0604020202020204" pitchFamily="34" charset="0"/>
              </a:rPr>
              <a:t>Geoffrey.Tan@dfc.gov</a:t>
            </a:r>
            <a:r>
              <a:rPr lang="en-US" sz="1050" dirty="0">
                <a:solidFill>
                  <a:schemeClr val="bg1"/>
                </a:solidFill>
                <a:latin typeface="Arial" panose="020B0604020202020204" pitchFamily="34" charset="0"/>
                <a:cs typeface="Arial" panose="020B0604020202020204" pitchFamily="34" charset="0"/>
              </a:rPr>
              <a:t> </a:t>
            </a:r>
          </a:p>
          <a:p>
            <a:r>
              <a:rPr lang="en-US" sz="1050" dirty="0">
                <a:solidFill>
                  <a:schemeClr val="bg1"/>
                </a:solidFill>
                <a:latin typeface="Arial" panose="020B0604020202020204" pitchFamily="34" charset="0"/>
                <a:cs typeface="Arial" panose="020B0604020202020204" pitchFamily="34" charset="0"/>
              </a:rPr>
              <a:t> </a:t>
            </a:r>
          </a:p>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a:p>
            <a:pPr defTabSz="665560">
              <a:lnSpc>
                <a:spcPct val="90000"/>
              </a:lnSpc>
              <a:buClr>
                <a:schemeClr val="tx2"/>
              </a:buClr>
              <a:buSzPct val="70000"/>
            </a:pPr>
            <a:endParaRPr lang="en-US" sz="105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077788C-9396-4452-9C22-33FE4929DC1A}"/>
              </a:ext>
            </a:extLst>
          </p:cNvPr>
          <p:cNvPicPr>
            <a:picLocks noChangeAspect="1"/>
          </p:cNvPicPr>
          <p:nvPr/>
        </p:nvPicPr>
        <p:blipFill rotWithShape="1">
          <a:blip r:embed="rId4"/>
          <a:srcRect b="6978"/>
          <a:stretch/>
        </p:blipFill>
        <p:spPr>
          <a:xfrm>
            <a:off x="0" y="1015872"/>
            <a:ext cx="9144000" cy="5461127"/>
          </a:xfrm>
          <a:prstGeom prst="rect">
            <a:avLst/>
          </a:prstGeom>
        </p:spPr>
      </p:pic>
    </p:spTree>
    <p:extLst>
      <p:ext uri="{BB962C8B-B14F-4D97-AF65-F5344CB8AC3E}">
        <p14:creationId xmlns:p14="http://schemas.microsoft.com/office/powerpoint/2010/main" val="12917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75040" y="107505"/>
            <a:ext cx="6415484" cy="584775"/>
          </a:xfrm>
          <a:prstGeom prst="rect">
            <a:avLst/>
          </a:prstGeom>
        </p:spPr>
        <p:txBody>
          <a:bodyPr vert="horz" wrap="square" lIns="0" tIns="0" rIns="0" bIns="0" rtlCol="0">
            <a:spAutoFit/>
          </a:bodyPr>
          <a:lstStyle/>
          <a:p>
            <a:pPr marL="12700">
              <a:lnSpc>
                <a:spcPct val="100000"/>
              </a:lnSpc>
            </a:pPr>
            <a:r>
              <a:rPr lang="en-US" sz="3800" spc="-70" dirty="0"/>
              <a:t>ASEAN Commercial Officers </a:t>
            </a:r>
            <a:endParaRPr sz="3800" dirty="0"/>
          </a:p>
        </p:txBody>
      </p:sp>
      <p:sp>
        <p:nvSpPr>
          <p:cNvPr id="5" name="object 5"/>
          <p:cNvSpPr/>
          <p:nvPr/>
        </p:nvSpPr>
        <p:spPr>
          <a:xfrm>
            <a:off x="7620000" y="4572000"/>
            <a:ext cx="1344295" cy="1905000"/>
          </a:xfrm>
          <a:custGeom>
            <a:avLst/>
            <a:gdLst/>
            <a:ahLst/>
            <a:cxnLst/>
            <a:rect l="l" t="t" r="r" b="b"/>
            <a:pathLst>
              <a:path w="1344295" h="1905000">
                <a:moveTo>
                  <a:pt x="0" y="0"/>
                </a:moveTo>
                <a:lnTo>
                  <a:pt x="1344168" y="0"/>
                </a:lnTo>
                <a:lnTo>
                  <a:pt x="1344168" y="1905000"/>
                </a:lnTo>
                <a:lnTo>
                  <a:pt x="0" y="1905000"/>
                </a:lnTo>
                <a:lnTo>
                  <a:pt x="0" y="0"/>
                </a:lnTo>
                <a:close/>
              </a:path>
            </a:pathLst>
          </a:custGeom>
          <a:solidFill>
            <a:srgbClr val="FFFFFF"/>
          </a:solidFill>
        </p:spPr>
        <p:txBody>
          <a:bodyPr wrap="square" lIns="0" tIns="0" rIns="0" bIns="0" rtlCol="0"/>
          <a:lstStyle/>
          <a:p>
            <a:endParaRPr dirty="0"/>
          </a:p>
        </p:txBody>
      </p:sp>
      <p:sp>
        <p:nvSpPr>
          <p:cNvPr id="6" name="object 6"/>
          <p:cNvSpPr txBox="1"/>
          <p:nvPr/>
        </p:nvSpPr>
        <p:spPr>
          <a:xfrm>
            <a:off x="179705" y="1676400"/>
            <a:ext cx="9144000" cy="4678204"/>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
              <a:tabLst>
                <a:tab pos="228600" algn="l"/>
              </a:tabLst>
            </a:pPr>
            <a:r>
              <a:rPr lang="en-US" sz="1550" b="1" spc="-5" dirty="0">
                <a:latin typeface="Arial"/>
                <a:cs typeface="Arial"/>
              </a:rPr>
              <a:t>Indonesia: </a:t>
            </a:r>
            <a:r>
              <a:rPr lang="en-US" sz="1550" spc="-5" dirty="0">
                <a:latin typeface="Arial"/>
                <a:cs typeface="Arial"/>
              </a:rPr>
              <a:t>Commercial Officer Paul Taylor (</a:t>
            </a:r>
            <a:r>
              <a:rPr lang="en-US" sz="1550" spc="-5" dirty="0">
                <a:latin typeface="Arial"/>
                <a:cs typeface="Arial"/>
                <a:hlinkClick r:id="rId2"/>
              </a:rPr>
              <a:t>Paul.Taylor@trade.gov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Malaysia: </a:t>
            </a:r>
            <a:r>
              <a:rPr lang="en-US" sz="1550" spc="-5" dirty="0">
                <a:latin typeface="Arial"/>
                <a:cs typeface="Arial"/>
              </a:rPr>
              <a:t>Commercial Officer Santiago Davila (</a:t>
            </a:r>
            <a:r>
              <a:rPr lang="en-US" sz="1550" spc="-5" dirty="0">
                <a:latin typeface="Arial"/>
                <a:cs typeface="Arial"/>
                <a:hlinkClick r:id="rId3"/>
              </a:rPr>
              <a:t>Santiago.Davila@trade.gov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Myanmar: </a:t>
            </a:r>
            <a:r>
              <a:rPr lang="en-US" sz="1550" spc="-5" dirty="0">
                <a:latin typeface="Arial"/>
                <a:cs typeface="Arial"/>
              </a:rPr>
              <a:t>Senior Commercial Officer Frank Joseph (</a:t>
            </a:r>
            <a:r>
              <a:rPr lang="en-US" sz="1550" spc="-5" dirty="0">
                <a:latin typeface="Arial"/>
                <a:cs typeface="Arial"/>
                <a:hlinkClick r:id="rId4"/>
              </a:rPr>
              <a:t>Frank.Joseph@trade.gov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Philippines: </a:t>
            </a:r>
            <a:r>
              <a:rPr lang="en-US" sz="1550" spc="-5" dirty="0">
                <a:latin typeface="Arial"/>
                <a:cs typeface="Arial"/>
              </a:rPr>
              <a:t>Senior Commercial Officer Greg O’Connor (</a:t>
            </a:r>
            <a:r>
              <a:rPr lang="en-US" sz="1550" spc="-5" dirty="0">
                <a:latin typeface="Arial"/>
                <a:cs typeface="Arial"/>
                <a:hlinkClick r:id="rId5"/>
              </a:rPr>
              <a:t>Greg.O’Connor@trade.gov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Singapore </a:t>
            </a:r>
            <a:r>
              <a:rPr lang="en-US" sz="1550" spc="-5" dirty="0">
                <a:latin typeface="Arial"/>
                <a:cs typeface="Arial"/>
              </a:rPr>
              <a:t>(Also manages programming in Brunei):</a:t>
            </a:r>
          </a:p>
          <a:p>
            <a:pPr marL="512763" lvl="1" indent="-228600">
              <a:buFont typeface="Courier New" panose="02070309020205020404" pitchFamily="49" charset="0"/>
              <a:buChar char="o"/>
              <a:tabLst>
                <a:tab pos="284163" algn="l"/>
                <a:tab pos="476250" algn="l"/>
              </a:tabLst>
            </a:pPr>
            <a:r>
              <a:rPr lang="en-US" sz="1550" spc="-5" dirty="0">
                <a:latin typeface="Arial"/>
                <a:cs typeface="Arial"/>
              </a:rPr>
              <a:t>Senior Commercial Officer Chris Quinlivan (</a:t>
            </a:r>
            <a:r>
              <a:rPr lang="en-US" sz="1550" spc="-5" dirty="0">
                <a:latin typeface="Arial"/>
                <a:cs typeface="Arial"/>
                <a:hlinkClick r:id="rId6"/>
              </a:rPr>
              <a:t>Chris.Quinlivan@trade.gov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Thailand </a:t>
            </a:r>
            <a:r>
              <a:rPr lang="en-US" sz="1550" spc="-5" dirty="0">
                <a:latin typeface="Arial"/>
                <a:cs typeface="Arial"/>
              </a:rPr>
              <a:t>(Also manages programming in Cambodia and Lao PDR):</a:t>
            </a:r>
          </a:p>
          <a:p>
            <a:pPr marL="527050" lvl="2" indent="-242888">
              <a:buFont typeface="Courier New" panose="02070309020205020404" pitchFamily="49" charset="0"/>
              <a:buChar char="o"/>
              <a:tabLst>
                <a:tab pos="284163" algn="l"/>
                <a:tab pos="476250" algn="l"/>
              </a:tabLst>
            </a:pPr>
            <a:r>
              <a:rPr lang="en-US" sz="1550" spc="-5" dirty="0">
                <a:latin typeface="Arial"/>
                <a:cs typeface="Arial"/>
              </a:rPr>
              <a:t>Regional Senior Commercial </a:t>
            </a:r>
            <a:r>
              <a:rPr lang="en-US" sz="1550" spc="-5">
                <a:latin typeface="Arial"/>
                <a:cs typeface="Arial"/>
              </a:rPr>
              <a:t>Officer John </a:t>
            </a:r>
            <a:r>
              <a:rPr lang="en-US" sz="1550" spc="-5" dirty="0">
                <a:latin typeface="Arial"/>
                <a:cs typeface="Arial"/>
              </a:rPr>
              <a:t>Breidenstine (</a:t>
            </a:r>
            <a:r>
              <a:rPr lang="en-US" sz="1550" spc="-5" dirty="0">
                <a:latin typeface="Arial"/>
                <a:cs typeface="Arial"/>
                <a:hlinkClick r:id="rId7"/>
              </a:rPr>
              <a:t>John.Breidenstine@trade.gov</a:t>
            </a:r>
            <a:r>
              <a:rPr lang="en-US" sz="1550" spc="-5" dirty="0">
                <a:latin typeface="Arial"/>
                <a:cs typeface="Arial"/>
              </a:rPr>
              <a:t>) </a:t>
            </a:r>
          </a:p>
          <a:p>
            <a:pPr marL="298450" indent="-285750">
              <a:lnSpc>
                <a:spcPct val="100000"/>
              </a:lnSpc>
              <a:buFont typeface="Wingdings" panose="05000000000000000000" pitchFamily="2" charset="2"/>
              <a:buChar char="§"/>
              <a:tabLst>
                <a:tab pos="284163" algn="l"/>
                <a:tab pos="476250" algn="l"/>
              </a:tabLst>
            </a:pPr>
            <a:endParaRPr lang="en-US" sz="1550" b="1" spc="-5" dirty="0">
              <a:latin typeface="Arial"/>
              <a:cs typeface="Arial"/>
            </a:endParaRPr>
          </a:p>
          <a:p>
            <a:pPr marL="298450" indent="-285750">
              <a:lnSpc>
                <a:spcPct val="100000"/>
              </a:lnSpc>
              <a:buFont typeface="Wingdings" panose="05000000000000000000" pitchFamily="2" charset="2"/>
              <a:buChar char="§"/>
              <a:tabLst>
                <a:tab pos="284163" algn="l"/>
                <a:tab pos="476250" algn="l"/>
              </a:tabLst>
            </a:pPr>
            <a:r>
              <a:rPr lang="en-US" sz="1550" b="1" spc="-5" dirty="0">
                <a:latin typeface="Arial"/>
                <a:cs typeface="Arial"/>
              </a:rPr>
              <a:t>Vietnam: </a:t>
            </a:r>
          </a:p>
          <a:p>
            <a:pPr marL="512763" lvl="1" indent="-228600">
              <a:buFont typeface="Courier New" panose="02070309020205020404" pitchFamily="49" charset="0"/>
              <a:buChar char="o"/>
              <a:tabLst>
                <a:tab pos="476250" algn="l"/>
                <a:tab pos="630238" algn="l"/>
              </a:tabLst>
            </a:pPr>
            <a:r>
              <a:rPr lang="en-US" sz="1550" spc="-5" dirty="0">
                <a:latin typeface="Arial"/>
                <a:cs typeface="Arial"/>
              </a:rPr>
              <a:t>Hanoi: Senior Commercial Officer Eric Hsu (</a:t>
            </a:r>
            <a:r>
              <a:rPr lang="en-US" sz="1550" spc="-5" dirty="0">
                <a:latin typeface="Arial"/>
                <a:cs typeface="Arial"/>
                <a:hlinkClick r:id="rId8"/>
              </a:rPr>
              <a:t>Eric.Hsu@trade.gov</a:t>
            </a:r>
            <a:r>
              <a:rPr lang="en-US" sz="1550" spc="-5" dirty="0">
                <a:latin typeface="Arial"/>
                <a:cs typeface="Arial"/>
              </a:rPr>
              <a:t>) </a:t>
            </a:r>
          </a:p>
          <a:p>
            <a:pPr marL="512763" lvl="1" indent="-228600">
              <a:buFont typeface="Courier New" panose="02070309020205020404" pitchFamily="49" charset="0"/>
              <a:buChar char="o"/>
              <a:tabLst>
                <a:tab pos="476250" algn="l"/>
                <a:tab pos="630238" algn="l"/>
              </a:tabLst>
            </a:pPr>
            <a:r>
              <a:rPr lang="en-US" sz="1550" spc="-5" dirty="0">
                <a:latin typeface="Arial"/>
                <a:cs typeface="Arial"/>
              </a:rPr>
              <a:t>Ho Chi Minh City: Principal Commercial Officer Stephen Jacques (</a:t>
            </a:r>
            <a:r>
              <a:rPr lang="en-US" sz="1550" spc="-5" dirty="0">
                <a:latin typeface="Arial"/>
                <a:cs typeface="Arial"/>
                <a:hlinkClick r:id="rId9"/>
              </a:rPr>
              <a:t>Stephen.Jacques@trade.gov</a:t>
            </a:r>
            <a:r>
              <a:rPr lang="en-US" sz="1550" spc="-5" dirty="0">
                <a:latin typeface="Arial"/>
                <a:cs typeface="Arial"/>
              </a:rPr>
              <a:t>)</a:t>
            </a:r>
          </a:p>
          <a:p>
            <a:pPr marL="228600" lvl="1" indent="-215900">
              <a:buFont typeface="Arial"/>
              <a:buChar char="•"/>
              <a:tabLst>
                <a:tab pos="284163" algn="l"/>
                <a:tab pos="476250" algn="l"/>
              </a:tabLst>
            </a:pPr>
            <a:endParaRPr lang="en-US" sz="1600" spc="-5" dirty="0">
              <a:latin typeface="Arial"/>
              <a:cs typeface="Arial"/>
            </a:endParaRPr>
          </a:p>
          <a:p>
            <a:pPr marL="12700" lvl="1">
              <a:tabLst>
                <a:tab pos="284163" algn="l"/>
                <a:tab pos="476250" algn="l"/>
              </a:tabLst>
            </a:pPr>
            <a:r>
              <a:rPr lang="en-US" sz="1600" spc="-5" dirty="0">
                <a:latin typeface="Arial"/>
                <a:cs typeface="Arial"/>
              </a:rPr>
              <a:t> </a:t>
            </a:r>
          </a:p>
        </p:txBody>
      </p:sp>
      <p:sp>
        <p:nvSpPr>
          <p:cNvPr id="7" name="object 7"/>
          <p:cNvSpPr/>
          <p:nvPr/>
        </p:nvSpPr>
        <p:spPr>
          <a:xfrm>
            <a:off x="97535" y="33528"/>
            <a:ext cx="685799" cy="1091183"/>
          </a:xfrm>
          <a:prstGeom prst="rect">
            <a:avLst/>
          </a:prstGeom>
          <a:blipFill>
            <a:blip r:embed="rId10" cstate="print"/>
            <a:stretch>
              <a:fillRect/>
            </a:stretch>
          </a:blipFill>
        </p:spPr>
        <p:txBody>
          <a:bodyPr wrap="square" lIns="0" tIns="0" rIns="0" bIns="0" rtlCol="0"/>
          <a:lstStyle/>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5746" y="1860296"/>
            <a:ext cx="3649853" cy="615553"/>
          </a:xfrm>
          <a:prstGeom prst="rect">
            <a:avLst/>
          </a:prstGeom>
        </p:spPr>
        <p:txBody>
          <a:bodyPr vert="horz" wrap="square" lIns="0" tIns="0" rIns="0" bIns="0" rtlCol="0">
            <a:spAutoFit/>
          </a:bodyPr>
          <a:lstStyle/>
          <a:p>
            <a:pPr marL="12700">
              <a:lnSpc>
                <a:spcPct val="100000"/>
              </a:lnSpc>
            </a:pPr>
            <a:r>
              <a:rPr sz="4000" spc="-10" dirty="0"/>
              <a:t>THANK</a:t>
            </a:r>
            <a:r>
              <a:rPr sz="4000" spc="-125" dirty="0"/>
              <a:t> </a:t>
            </a:r>
            <a:r>
              <a:rPr sz="4000" spc="-10" dirty="0"/>
              <a:t>YOU</a:t>
            </a:r>
            <a:r>
              <a:rPr lang="en-US" sz="4000" spc="-10" dirty="0"/>
              <a:t>!</a:t>
            </a:r>
            <a:endParaRPr sz="4000" dirty="0"/>
          </a:p>
        </p:txBody>
      </p:sp>
      <p:sp>
        <p:nvSpPr>
          <p:cNvPr id="3" name="object 3"/>
          <p:cNvSpPr txBox="1"/>
          <p:nvPr/>
        </p:nvSpPr>
        <p:spPr>
          <a:xfrm>
            <a:off x="1066800" y="3238500"/>
            <a:ext cx="6172201" cy="1477328"/>
          </a:xfrm>
          <a:prstGeom prst="rect">
            <a:avLst/>
          </a:prstGeom>
        </p:spPr>
        <p:txBody>
          <a:bodyPr vert="horz" wrap="square" lIns="0" tIns="0" rIns="0" bIns="0" rtlCol="0">
            <a:spAutoFit/>
          </a:bodyPr>
          <a:lstStyle/>
          <a:p>
            <a:pPr marL="12700">
              <a:lnSpc>
                <a:spcPct val="100000"/>
              </a:lnSpc>
            </a:pPr>
            <a:r>
              <a:rPr lang="en-US" sz="2400" b="1" spc="-5" dirty="0">
                <a:latin typeface="Arial"/>
                <a:cs typeface="Arial"/>
              </a:rPr>
              <a:t>Ryan Hollowell</a:t>
            </a:r>
          </a:p>
          <a:p>
            <a:pPr marL="12700">
              <a:lnSpc>
                <a:spcPct val="100000"/>
              </a:lnSpc>
            </a:pPr>
            <a:r>
              <a:rPr lang="en-US" sz="2400" b="1" spc="-5" dirty="0">
                <a:latin typeface="Arial"/>
                <a:cs typeface="Arial"/>
              </a:rPr>
              <a:t>Commercial Officer</a:t>
            </a:r>
          </a:p>
          <a:p>
            <a:pPr marL="12700">
              <a:lnSpc>
                <a:spcPct val="100000"/>
              </a:lnSpc>
            </a:pPr>
            <a:r>
              <a:rPr lang="en-US" sz="2400" b="1" spc="-5" dirty="0">
                <a:latin typeface="Arial"/>
                <a:cs typeface="Arial"/>
              </a:rPr>
              <a:t>U.S. Consulate General – Ho Chi Minh City</a:t>
            </a:r>
          </a:p>
          <a:p>
            <a:pPr marL="12700">
              <a:lnSpc>
                <a:spcPct val="100000"/>
              </a:lnSpc>
            </a:pPr>
            <a:r>
              <a:rPr sz="2400" b="1" spc="-5" dirty="0">
                <a:latin typeface="Arial"/>
                <a:cs typeface="Arial"/>
              </a:rPr>
              <a:t>Email:</a:t>
            </a:r>
            <a:r>
              <a:rPr lang="en-US" sz="2400" b="1" spc="-5" dirty="0">
                <a:latin typeface="Arial"/>
                <a:cs typeface="Arial"/>
              </a:rPr>
              <a:t> </a:t>
            </a:r>
            <a:r>
              <a:rPr lang="en-US" sz="2400" b="1" spc="-5" dirty="0">
                <a:latin typeface="Arial"/>
                <a:cs typeface="Arial"/>
                <a:hlinkClick r:id="rId2"/>
              </a:rPr>
              <a:t>Ryan.Hollowell@trade.gov</a:t>
            </a:r>
            <a:r>
              <a:rPr lang="en-US" sz="2400" b="1" spc="-5" dirty="0">
                <a:latin typeface="Arial"/>
                <a:cs typeface="Arial"/>
              </a:rPr>
              <a:t> </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9465" y="1468628"/>
            <a:ext cx="7709534" cy="3254737"/>
          </a:xfrm>
          <a:prstGeom prst="rect">
            <a:avLst/>
          </a:prstGeom>
        </p:spPr>
        <p:txBody>
          <a:bodyPr vert="horz" wrap="square" lIns="0" tIns="0" rIns="0" bIns="0" rtlCol="0">
            <a:spAutoFit/>
          </a:bodyPr>
          <a:lstStyle/>
          <a:p>
            <a:pPr marR="5080" algn="ctr">
              <a:lnSpc>
                <a:spcPct val="100000"/>
              </a:lnSpc>
            </a:pPr>
            <a:r>
              <a:rPr sz="2800" b="1" spc="-5" dirty="0">
                <a:latin typeface="Arial"/>
                <a:cs typeface="Arial"/>
              </a:rPr>
              <a:t>Statutory </a:t>
            </a:r>
            <a:r>
              <a:rPr lang="en-US" sz="2800" b="1" spc="-5" dirty="0">
                <a:latin typeface="Arial"/>
                <a:cs typeface="Arial"/>
              </a:rPr>
              <a:t>M</a:t>
            </a:r>
            <a:r>
              <a:rPr sz="2800" b="1" spc="-5" dirty="0">
                <a:latin typeface="Arial"/>
                <a:cs typeface="Arial"/>
              </a:rPr>
              <a:t>ission</a:t>
            </a:r>
            <a:r>
              <a:rPr lang="en-US" sz="2800" b="1" spc="-5" dirty="0">
                <a:latin typeface="Arial"/>
                <a:cs typeface="Arial"/>
              </a:rPr>
              <a:t>: </a:t>
            </a:r>
            <a:r>
              <a:rPr sz="2800" b="1" spc="-5" dirty="0">
                <a:latin typeface="Arial"/>
                <a:cs typeface="Arial"/>
              </a:rPr>
              <a:t>Department of</a:t>
            </a:r>
            <a:r>
              <a:rPr sz="2800" b="1" spc="80" dirty="0">
                <a:latin typeface="Arial"/>
                <a:cs typeface="Arial"/>
              </a:rPr>
              <a:t> </a:t>
            </a:r>
            <a:r>
              <a:rPr sz="2800" b="1" spc="-5" dirty="0">
                <a:latin typeface="Arial"/>
                <a:cs typeface="Arial"/>
              </a:rPr>
              <a:t>Commerce</a:t>
            </a:r>
            <a:endParaRPr sz="2800" dirty="0">
              <a:latin typeface="Arial"/>
              <a:cs typeface="Arial"/>
            </a:endParaRPr>
          </a:p>
          <a:p>
            <a:pPr marL="76200" marR="5080" algn="ctr">
              <a:lnSpc>
                <a:spcPct val="100000"/>
              </a:lnSpc>
              <a:spcBef>
                <a:spcPts val="10"/>
              </a:spcBef>
            </a:pPr>
            <a:r>
              <a:rPr sz="2200" spc="-5" dirty="0">
                <a:latin typeface="Arial"/>
                <a:cs typeface="Arial"/>
              </a:rPr>
              <a:t>“to promote the foreign and domestic commerce of the United  States.”</a:t>
            </a:r>
            <a:endParaRPr sz="2200" dirty="0">
              <a:latin typeface="Arial"/>
              <a:cs typeface="Arial"/>
            </a:endParaRPr>
          </a:p>
          <a:p>
            <a:pPr>
              <a:lnSpc>
                <a:spcPct val="100000"/>
              </a:lnSpc>
            </a:pPr>
            <a:endParaRPr sz="2400" dirty="0">
              <a:latin typeface="Times New Roman"/>
              <a:cs typeface="Times New Roman"/>
            </a:endParaRPr>
          </a:p>
          <a:p>
            <a:pPr>
              <a:lnSpc>
                <a:spcPct val="100000"/>
              </a:lnSpc>
              <a:spcBef>
                <a:spcPts val="30"/>
              </a:spcBef>
            </a:pPr>
            <a:endParaRPr sz="2150" dirty="0">
              <a:latin typeface="Times New Roman"/>
              <a:cs typeface="Times New Roman"/>
            </a:endParaRPr>
          </a:p>
          <a:p>
            <a:pPr marR="3810" algn="ctr">
              <a:lnSpc>
                <a:spcPct val="100000"/>
              </a:lnSpc>
              <a:spcBef>
                <a:spcPts val="5"/>
              </a:spcBef>
            </a:pPr>
            <a:r>
              <a:rPr sz="2800" b="1" spc="-5" dirty="0">
                <a:latin typeface="Arial"/>
                <a:cs typeface="Arial"/>
              </a:rPr>
              <a:t>Statutory </a:t>
            </a:r>
            <a:r>
              <a:rPr lang="en-US" sz="2800" b="1" spc="-5" dirty="0">
                <a:latin typeface="Arial"/>
                <a:cs typeface="Arial"/>
              </a:rPr>
              <a:t>M</a:t>
            </a:r>
            <a:r>
              <a:rPr sz="2800" b="1" spc="-5" dirty="0">
                <a:latin typeface="Arial"/>
                <a:cs typeface="Arial"/>
              </a:rPr>
              <a:t>ission</a:t>
            </a:r>
            <a:r>
              <a:rPr lang="en-US" sz="2800" b="1" spc="-5" dirty="0">
                <a:latin typeface="Arial"/>
                <a:cs typeface="Arial"/>
              </a:rPr>
              <a:t>: </a:t>
            </a:r>
            <a:r>
              <a:rPr sz="2800" b="1" spc="-5" dirty="0">
                <a:latin typeface="Arial"/>
                <a:cs typeface="Arial"/>
              </a:rPr>
              <a:t>Commercial</a:t>
            </a:r>
            <a:r>
              <a:rPr sz="2800" b="1" spc="70" dirty="0">
                <a:latin typeface="Arial"/>
                <a:cs typeface="Arial"/>
              </a:rPr>
              <a:t> </a:t>
            </a:r>
            <a:r>
              <a:rPr sz="2800" b="1" spc="-5" dirty="0">
                <a:latin typeface="Arial"/>
                <a:cs typeface="Arial"/>
              </a:rPr>
              <a:t>Service</a:t>
            </a:r>
            <a:endParaRPr sz="2800" dirty="0">
              <a:latin typeface="Arial"/>
              <a:cs typeface="Arial"/>
            </a:endParaRPr>
          </a:p>
          <a:p>
            <a:pPr marL="131445" marR="137160" algn="ctr">
              <a:lnSpc>
                <a:spcPct val="100000"/>
              </a:lnSpc>
              <a:spcBef>
                <a:spcPts val="10"/>
              </a:spcBef>
            </a:pPr>
            <a:r>
              <a:rPr sz="2200" spc="-5" dirty="0">
                <a:latin typeface="Arial"/>
                <a:cs typeface="Arial"/>
              </a:rPr>
              <a:t>“promotion of exports of goods and services from the United  State</a:t>
            </a:r>
            <a:r>
              <a:rPr lang="en-US" sz="2200" spc="-5" dirty="0">
                <a:latin typeface="Arial"/>
                <a:cs typeface="Arial"/>
              </a:rPr>
              <a:t>s</a:t>
            </a:r>
            <a:r>
              <a:rPr sz="2200" spc="-5" dirty="0">
                <a:latin typeface="Arial"/>
                <a:cs typeface="Arial"/>
              </a:rPr>
              <a:t> …and on the protection of U.S. business interests  abroad…”</a:t>
            </a:r>
            <a:endParaRPr sz="2200" dirty="0">
              <a:latin typeface="Arial"/>
              <a:cs typeface="Arial"/>
            </a:endParaRPr>
          </a:p>
        </p:txBody>
      </p:sp>
      <p:sp>
        <p:nvSpPr>
          <p:cNvPr id="3" name="object 3"/>
          <p:cNvSpPr txBox="1">
            <a:spLocks noGrp="1"/>
          </p:cNvSpPr>
          <p:nvPr>
            <p:ph type="title"/>
          </p:nvPr>
        </p:nvSpPr>
        <p:spPr>
          <a:xfrm>
            <a:off x="2410014" y="0"/>
            <a:ext cx="3988435" cy="769441"/>
          </a:xfrm>
          <a:prstGeom prst="rect">
            <a:avLst/>
          </a:prstGeom>
        </p:spPr>
        <p:txBody>
          <a:bodyPr vert="horz" wrap="square" lIns="0" tIns="0" rIns="0" bIns="0" rtlCol="0">
            <a:spAutoFit/>
          </a:bodyPr>
          <a:lstStyle/>
          <a:p>
            <a:pPr marL="12700">
              <a:lnSpc>
                <a:spcPct val="100000"/>
              </a:lnSpc>
            </a:pPr>
            <a:r>
              <a:rPr sz="5000" dirty="0"/>
              <a:t>Our</a:t>
            </a:r>
            <a:r>
              <a:rPr sz="5000" spc="-70" dirty="0"/>
              <a:t> </a:t>
            </a:r>
            <a:r>
              <a:rPr sz="5000" spc="-5" dirty="0"/>
              <a:t>Mission</a:t>
            </a:r>
            <a:endParaRPr sz="5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05861" y="4610861"/>
            <a:ext cx="419100" cy="342900"/>
          </a:xfrm>
          <a:custGeom>
            <a:avLst/>
            <a:gdLst/>
            <a:ahLst/>
            <a:cxnLst/>
            <a:rect l="l" t="t" r="r" b="b"/>
            <a:pathLst>
              <a:path w="419100" h="342900">
                <a:moveTo>
                  <a:pt x="0" y="0"/>
                </a:moveTo>
                <a:lnTo>
                  <a:pt x="419100" y="0"/>
                </a:lnTo>
                <a:lnTo>
                  <a:pt x="419100" y="342900"/>
                </a:lnTo>
                <a:lnTo>
                  <a:pt x="0" y="342900"/>
                </a:lnTo>
                <a:lnTo>
                  <a:pt x="0" y="0"/>
                </a:lnTo>
                <a:close/>
              </a:path>
            </a:pathLst>
          </a:custGeom>
          <a:solidFill>
            <a:srgbClr val="4F81BD"/>
          </a:solidFill>
        </p:spPr>
        <p:txBody>
          <a:bodyPr wrap="square" lIns="0" tIns="0" rIns="0" bIns="0" rtlCol="0"/>
          <a:lstStyle/>
          <a:p>
            <a:endParaRPr dirty="0"/>
          </a:p>
        </p:txBody>
      </p:sp>
      <p:sp>
        <p:nvSpPr>
          <p:cNvPr id="3" name="object 3"/>
          <p:cNvSpPr/>
          <p:nvPr/>
        </p:nvSpPr>
        <p:spPr>
          <a:xfrm>
            <a:off x="2705861" y="4610861"/>
            <a:ext cx="419100" cy="342900"/>
          </a:xfrm>
          <a:custGeom>
            <a:avLst/>
            <a:gdLst/>
            <a:ahLst/>
            <a:cxnLst/>
            <a:rect l="l" t="t" r="r" b="b"/>
            <a:pathLst>
              <a:path w="419100" h="342900">
                <a:moveTo>
                  <a:pt x="0" y="0"/>
                </a:moveTo>
                <a:lnTo>
                  <a:pt x="419100" y="0"/>
                </a:lnTo>
                <a:lnTo>
                  <a:pt x="419100" y="342900"/>
                </a:lnTo>
                <a:lnTo>
                  <a:pt x="0" y="342900"/>
                </a:lnTo>
                <a:lnTo>
                  <a:pt x="0" y="0"/>
                </a:lnTo>
                <a:close/>
              </a:path>
            </a:pathLst>
          </a:custGeom>
          <a:ln w="25908">
            <a:solidFill>
              <a:srgbClr val="385D8A"/>
            </a:solidFill>
          </a:ln>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788920" marR="5080" indent="-2472690">
              <a:lnSpc>
                <a:spcPct val="100000"/>
              </a:lnSpc>
            </a:pPr>
            <a:r>
              <a:rPr spc="-5" dirty="0"/>
              <a:t>U.S. Commercial Service Offices  in</a:t>
            </a:r>
            <a:r>
              <a:rPr spc="-204" dirty="0"/>
              <a:t> </a:t>
            </a:r>
            <a:r>
              <a:rPr spc="-5" dirty="0"/>
              <a:t>ASEAN</a:t>
            </a:r>
          </a:p>
        </p:txBody>
      </p:sp>
      <p:sp>
        <p:nvSpPr>
          <p:cNvPr id="5" name="object 5"/>
          <p:cNvSpPr/>
          <p:nvPr/>
        </p:nvSpPr>
        <p:spPr>
          <a:xfrm>
            <a:off x="152400" y="1409700"/>
            <a:ext cx="8839199" cy="495321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423147" y="5417820"/>
            <a:ext cx="664463" cy="1059179"/>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447548" y="6147291"/>
            <a:ext cx="4373880" cy="276999"/>
          </a:xfrm>
          <a:prstGeom prst="rect">
            <a:avLst/>
          </a:prstGeom>
        </p:spPr>
        <p:txBody>
          <a:bodyPr vert="horz" wrap="square" lIns="0" tIns="0" rIns="0" bIns="0" rtlCol="0">
            <a:spAutoFit/>
          </a:bodyPr>
          <a:lstStyle/>
          <a:p>
            <a:pPr marL="12700">
              <a:lnSpc>
                <a:spcPct val="100000"/>
              </a:lnSpc>
            </a:pPr>
            <a:r>
              <a:rPr sz="1800" spc="-5" dirty="0">
                <a:latin typeface="Arial"/>
                <a:cs typeface="Arial"/>
              </a:rPr>
              <a:t>Commercial Service </a:t>
            </a:r>
            <a:r>
              <a:rPr sz="1800" spc="-10" dirty="0">
                <a:latin typeface="Arial"/>
                <a:cs typeface="Arial"/>
              </a:rPr>
              <a:t>Offices</a:t>
            </a:r>
            <a:r>
              <a:rPr lang="en-US" sz="1800" spc="-10" dirty="0">
                <a:latin typeface="Arial"/>
                <a:cs typeface="Arial"/>
              </a:rPr>
              <a:t> </a:t>
            </a:r>
            <a:r>
              <a:rPr sz="1800" spc="-5" dirty="0">
                <a:latin typeface="Arial"/>
                <a:cs typeface="Arial"/>
              </a:rPr>
              <a:t>in 7</a:t>
            </a:r>
            <a:r>
              <a:rPr sz="1800" spc="35" dirty="0">
                <a:latin typeface="Arial"/>
                <a:cs typeface="Arial"/>
              </a:rPr>
              <a:t> </a:t>
            </a:r>
            <a:r>
              <a:rPr sz="1800" spc="-10" dirty="0">
                <a:latin typeface="Arial"/>
                <a:cs typeface="Arial"/>
              </a:rPr>
              <a:t>Countries</a:t>
            </a:r>
            <a:endParaRPr sz="1800" dirty="0">
              <a:latin typeface="Arial"/>
              <a:cs typeface="Arial"/>
            </a:endParaRPr>
          </a:p>
        </p:txBody>
      </p:sp>
      <p:sp>
        <p:nvSpPr>
          <p:cNvPr id="8" name="object 8"/>
          <p:cNvSpPr/>
          <p:nvPr/>
        </p:nvSpPr>
        <p:spPr>
          <a:xfrm>
            <a:off x="2362961" y="3124967"/>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9" name="object 9"/>
          <p:cNvSpPr/>
          <p:nvPr/>
        </p:nvSpPr>
        <p:spPr>
          <a:xfrm>
            <a:off x="2362961" y="31249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10" name="object 10"/>
          <p:cNvSpPr/>
          <p:nvPr/>
        </p:nvSpPr>
        <p:spPr>
          <a:xfrm>
            <a:off x="153162" y="6172967"/>
            <a:ext cx="228600" cy="228600"/>
          </a:xfrm>
          <a:custGeom>
            <a:avLst/>
            <a:gdLst/>
            <a:ahLst/>
            <a:cxnLst/>
            <a:rect l="l" t="t" r="r" b="b"/>
            <a:pathLst>
              <a:path w="228600" h="228600">
                <a:moveTo>
                  <a:pt x="228600" y="87312"/>
                </a:moveTo>
                <a:lnTo>
                  <a:pt x="0" y="87312"/>
                </a:lnTo>
                <a:lnTo>
                  <a:pt x="70637" y="141274"/>
                </a:lnTo>
                <a:lnTo>
                  <a:pt x="43662" y="228599"/>
                </a:lnTo>
                <a:lnTo>
                  <a:pt x="114300" y="174624"/>
                </a:lnTo>
                <a:lnTo>
                  <a:pt x="168264" y="174624"/>
                </a:lnTo>
                <a:lnTo>
                  <a:pt x="157962" y="141274"/>
                </a:lnTo>
                <a:lnTo>
                  <a:pt x="228600" y="87312"/>
                </a:lnTo>
                <a:close/>
              </a:path>
              <a:path w="228600" h="228600">
                <a:moveTo>
                  <a:pt x="168264" y="174624"/>
                </a:moveTo>
                <a:lnTo>
                  <a:pt x="114300" y="174624"/>
                </a:lnTo>
                <a:lnTo>
                  <a:pt x="184937" y="228599"/>
                </a:lnTo>
                <a:lnTo>
                  <a:pt x="168264" y="174624"/>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11" name="object 11"/>
          <p:cNvSpPr/>
          <p:nvPr/>
        </p:nvSpPr>
        <p:spPr>
          <a:xfrm>
            <a:off x="153162" y="61729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599"/>
                </a:lnTo>
                <a:lnTo>
                  <a:pt x="114300" y="174624"/>
                </a:lnTo>
                <a:lnTo>
                  <a:pt x="43662" y="228599"/>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12" name="object 12"/>
          <p:cNvSpPr/>
          <p:nvPr/>
        </p:nvSpPr>
        <p:spPr>
          <a:xfrm>
            <a:off x="2515361" y="4267967"/>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13" name="object 13"/>
          <p:cNvSpPr/>
          <p:nvPr/>
        </p:nvSpPr>
        <p:spPr>
          <a:xfrm>
            <a:off x="2515361" y="42679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14" name="object 14"/>
          <p:cNvSpPr/>
          <p:nvPr/>
        </p:nvSpPr>
        <p:spPr>
          <a:xfrm>
            <a:off x="2820161" y="4648967"/>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15" name="object 15"/>
          <p:cNvSpPr/>
          <p:nvPr/>
        </p:nvSpPr>
        <p:spPr>
          <a:xfrm>
            <a:off x="2820161" y="46489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16" name="object 16"/>
          <p:cNvSpPr/>
          <p:nvPr/>
        </p:nvSpPr>
        <p:spPr>
          <a:xfrm>
            <a:off x="1600961" y="2058167"/>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17" name="object 17"/>
          <p:cNvSpPr/>
          <p:nvPr/>
        </p:nvSpPr>
        <p:spPr>
          <a:xfrm>
            <a:off x="1600961" y="20581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18" name="object 18"/>
          <p:cNvSpPr/>
          <p:nvPr/>
        </p:nvSpPr>
        <p:spPr>
          <a:xfrm>
            <a:off x="3048761" y="2801879"/>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19" name="object 19"/>
          <p:cNvSpPr/>
          <p:nvPr/>
        </p:nvSpPr>
        <p:spPr>
          <a:xfrm>
            <a:off x="3048761" y="2801879"/>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20" name="object 20"/>
          <p:cNvSpPr/>
          <p:nvPr/>
        </p:nvSpPr>
        <p:spPr>
          <a:xfrm>
            <a:off x="4687061" y="2932943"/>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21" name="object 21"/>
          <p:cNvSpPr/>
          <p:nvPr/>
        </p:nvSpPr>
        <p:spPr>
          <a:xfrm>
            <a:off x="4687061" y="2932943"/>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22" name="object 22"/>
          <p:cNvSpPr/>
          <p:nvPr/>
        </p:nvSpPr>
        <p:spPr>
          <a:xfrm>
            <a:off x="4179570" y="4763267"/>
            <a:ext cx="228600" cy="228600"/>
          </a:xfrm>
          <a:custGeom>
            <a:avLst/>
            <a:gdLst/>
            <a:ahLst/>
            <a:cxnLst/>
            <a:rect l="l" t="t" r="r" b="b"/>
            <a:pathLst>
              <a:path w="228600" h="228600">
                <a:moveTo>
                  <a:pt x="228600" y="87312"/>
                </a:moveTo>
                <a:lnTo>
                  <a:pt x="0" y="87312"/>
                </a:lnTo>
                <a:lnTo>
                  <a:pt x="70637" y="141274"/>
                </a:lnTo>
                <a:lnTo>
                  <a:pt x="43662" y="228600"/>
                </a:lnTo>
                <a:lnTo>
                  <a:pt x="114300" y="174625"/>
                </a:lnTo>
                <a:lnTo>
                  <a:pt x="168264" y="174625"/>
                </a:lnTo>
                <a:lnTo>
                  <a:pt x="157962" y="141274"/>
                </a:lnTo>
                <a:lnTo>
                  <a:pt x="228600" y="87312"/>
                </a:lnTo>
                <a:close/>
              </a:path>
              <a:path w="228600" h="228600">
                <a:moveTo>
                  <a:pt x="168264" y="174625"/>
                </a:moveTo>
                <a:lnTo>
                  <a:pt x="114300" y="174625"/>
                </a:lnTo>
                <a:lnTo>
                  <a:pt x="184937" y="228600"/>
                </a:lnTo>
                <a:lnTo>
                  <a:pt x="168264" y="174625"/>
                </a:lnTo>
                <a:close/>
              </a:path>
              <a:path w="228600" h="228600">
                <a:moveTo>
                  <a:pt x="114300" y="0"/>
                </a:moveTo>
                <a:lnTo>
                  <a:pt x="87312" y="87312"/>
                </a:lnTo>
                <a:lnTo>
                  <a:pt x="141287" y="87312"/>
                </a:lnTo>
                <a:lnTo>
                  <a:pt x="114300" y="0"/>
                </a:lnTo>
                <a:close/>
              </a:path>
            </a:pathLst>
          </a:custGeom>
          <a:solidFill>
            <a:srgbClr val="00B050"/>
          </a:solidFill>
        </p:spPr>
        <p:txBody>
          <a:bodyPr wrap="square" lIns="0" tIns="0" rIns="0" bIns="0" rtlCol="0"/>
          <a:lstStyle/>
          <a:p>
            <a:endParaRPr dirty="0"/>
          </a:p>
        </p:txBody>
      </p:sp>
      <p:sp>
        <p:nvSpPr>
          <p:cNvPr id="23" name="object 23"/>
          <p:cNvSpPr/>
          <p:nvPr/>
        </p:nvSpPr>
        <p:spPr>
          <a:xfrm>
            <a:off x="4179570" y="4763267"/>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ln w="25908">
            <a:solidFill>
              <a:srgbClr val="000000"/>
            </a:solidFill>
          </a:ln>
        </p:spPr>
        <p:txBody>
          <a:bodyPr wrap="square" lIns="0" tIns="0" rIns="0" bIns="0" rtlCol="0"/>
          <a:lstStyle/>
          <a:p>
            <a:endParaRPr dirty="0"/>
          </a:p>
        </p:txBody>
      </p:sp>
      <p:sp>
        <p:nvSpPr>
          <p:cNvPr id="24" name="object 24"/>
          <p:cNvSpPr/>
          <p:nvPr/>
        </p:nvSpPr>
        <p:spPr>
          <a:xfrm>
            <a:off x="2286000" y="3086101"/>
            <a:ext cx="381000" cy="342900"/>
          </a:xfrm>
          <a:custGeom>
            <a:avLst/>
            <a:gdLst/>
            <a:ahLst/>
            <a:cxnLst/>
            <a:rect l="l" t="t" r="r" b="b"/>
            <a:pathLst>
              <a:path w="381000" h="342900">
                <a:moveTo>
                  <a:pt x="0" y="57150"/>
                </a:moveTo>
                <a:lnTo>
                  <a:pt x="4491" y="34906"/>
                </a:lnTo>
                <a:lnTo>
                  <a:pt x="16740" y="16740"/>
                </a:lnTo>
                <a:lnTo>
                  <a:pt x="34906" y="4491"/>
                </a:lnTo>
                <a:lnTo>
                  <a:pt x="57150" y="0"/>
                </a:lnTo>
                <a:lnTo>
                  <a:pt x="323850" y="0"/>
                </a:lnTo>
                <a:lnTo>
                  <a:pt x="346093" y="4491"/>
                </a:lnTo>
                <a:lnTo>
                  <a:pt x="364259" y="16740"/>
                </a:lnTo>
                <a:lnTo>
                  <a:pt x="376508" y="34906"/>
                </a:lnTo>
                <a:lnTo>
                  <a:pt x="381000" y="57150"/>
                </a:lnTo>
                <a:lnTo>
                  <a:pt x="381000" y="285750"/>
                </a:lnTo>
                <a:lnTo>
                  <a:pt x="376508" y="307993"/>
                </a:lnTo>
                <a:lnTo>
                  <a:pt x="364259" y="326159"/>
                </a:lnTo>
                <a:lnTo>
                  <a:pt x="346093" y="338408"/>
                </a:lnTo>
                <a:lnTo>
                  <a:pt x="323850" y="342900"/>
                </a:lnTo>
                <a:lnTo>
                  <a:pt x="57150" y="342900"/>
                </a:lnTo>
                <a:lnTo>
                  <a:pt x="34906" y="338408"/>
                </a:lnTo>
                <a:lnTo>
                  <a:pt x="16740" y="326159"/>
                </a:lnTo>
                <a:lnTo>
                  <a:pt x="4491" y="307993"/>
                </a:lnTo>
                <a:lnTo>
                  <a:pt x="0" y="285750"/>
                </a:lnTo>
                <a:lnTo>
                  <a:pt x="0" y="57150"/>
                </a:lnTo>
                <a:close/>
              </a:path>
            </a:pathLst>
          </a:custGeom>
          <a:ln w="60960">
            <a:solidFill>
              <a:srgbClr val="C0504D"/>
            </a:solidFill>
          </a:ln>
        </p:spPr>
        <p:txBody>
          <a:bodyPr wrap="square" lIns="0" tIns="0" rIns="0" bIns="0" rtlCol="0"/>
          <a:lstStyle/>
          <a:p>
            <a:endParaRPr dirty="0"/>
          </a:p>
        </p:txBody>
      </p:sp>
      <p:sp>
        <p:nvSpPr>
          <p:cNvPr id="25" name="object 25"/>
          <p:cNvSpPr txBox="1"/>
          <p:nvPr/>
        </p:nvSpPr>
        <p:spPr>
          <a:xfrm>
            <a:off x="838961" y="3505961"/>
            <a:ext cx="1371600" cy="277495"/>
          </a:xfrm>
          <a:prstGeom prst="rect">
            <a:avLst/>
          </a:prstGeom>
          <a:ln w="44196">
            <a:solidFill>
              <a:srgbClr val="C0504D"/>
            </a:solidFill>
          </a:ln>
        </p:spPr>
        <p:txBody>
          <a:bodyPr vert="horz" wrap="square" lIns="0" tIns="18415" rIns="0" bIns="0" rtlCol="0">
            <a:spAutoFit/>
          </a:bodyPr>
          <a:lstStyle/>
          <a:p>
            <a:pPr marL="68580">
              <a:lnSpc>
                <a:spcPct val="100000"/>
              </a:lnSpc>
              <a:spcBef>
                <a:spcPts val="145"/>
              </a:spcBef>
            </a:pPr>
            <a:r>
              <a:rPr sz="1200" b="1" spc="-5" dirty="0">
                <a:latin typeface="Arial"/>
                <a:cs typeface="Arial"/>
              </a:rPr>
              <a:t>Regional</a:t>
            </a:r>
            <a:r>
              <a:rPr sz="1200" b="1" spc="-55" dirty="0">
                <a:latin typeface="Arial"/>
                <a:cs typeface="Arial"/>
              </a:rPr>
              <a:t> </a:t>
            </a:r>
            <a:r>
              <a:rPr sz="1200" b="1" spc="-5" dirty="0">
                <a:latin typeface="Arial"/>
                <a:cs typeface="Arial"/>
              </a:rPr>
              <a:t>Office</a:t>
            </a:r>
            <a:endParaRPr sz="1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80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32308" y="161914"/>
            <a:ext cx="7928609" cy="553998"/>
          </a:xfrm>
          <a:prstGeom prst="rect">
            <a:avLst/>
          </a:prstGeom>
        </p:spPr>
        <p:txBody>
          <a:bodyPr vert="horz" wrap="square" lIns="0" tIns="0" rIns="0" bIns="0" rtlCol="0">
            <a:spAutoFit/>
          </a:bodyPr>
          <a:lstStyle/>
          <a:p>
            <a:pPr marL="1979930" marR="5080" indent="-1967864">
              <a:lnSpc>
                <a:spcPct val="100000"/>
              </a:lnSpc>
            </a:pPr>
            <a:r>
              <a:rPr lang="en-US" spc="-5" dirty="0"/>
              <a:t>The Role of the Commercial Service</a:t>
            </a:r>
            <a:endParaRPr dirty="0"/>
          </a:p>
        </p:txBody>
      </p:sp>
      <p:sp>
        <p:nvSpPr>
          <p:cNvPr id="4" name="object 4"/>
          <p:cNvSpPr txBox="1"/>
          <p:nvPr/>
        </p:nvSpPr>
        <p:spPr>
          <a:xfrm>
            <a:off x="432308" y="1295400"/>
            <a:ext cx="8571483" cy="5321970"/>
          </a:xfrm>
          <a:prstGeom prst="rect">
            <a:avLst/>
          </a:prstGeom>
        </p:spPr>
        <p:txBody>
          <a:bodyPr vert="horz" wrap="square" lIns="0" tIns="0" rIns="0" bIns="0" rtlCol="0">
            <a:spAutoFit/>
          </a:bodyPr>
          <a:lstStyle/>
          <a:p>
            <a:pPr marL="299085" marR="763905" indent="-286385">
              <a:lnSpc>
                <a:spcPct val="100000"/>
              </a:lnSpc>
              <a:buChar char="•"/>
              <a:tabLst>
                <a:tab pos="299085" algn="l"/>
                <a:tab pos="299720" algn="l"/>
              </a:tabLst>
            </a:pPr>
            <a:r>
              <a:rPr lang="en-US" sz="2150" spc="-5" dirty="0">
                <a:latin typeface="Arial"/>
                <a:cs typeface="Arial"/>
              </a:rPr>
              <a:t>Promote U.S. Exports</a:t>
            </a:r>
          </a:p>
          <a:p>
            <a:pPr marL="756285" marR="763905" lvl="1" indent="-286385">
              <a:buChar char="•"/>
              <a:tabLst>
                <a:tab pos="299085" algn="l"/>
                <a:tab pos="299720" algn="l"/>
              </a:tabLst>
            </a:pPr>
            <a:r>
              <a:rPr lang="en-US" sz="2150" spc="-5" dirty="0">
                <a:latin typeface="Arial"/>
                <a:cs typeface="Arial"/>
              </a:rPr>
              <a:t>Domestic Field Offices – 100 throughout the United States</a:t>
            </a:r>
          </a:p>
          <a:p>
            <a:pPr marL="756285" marR="763905" lvl="1" indent="-286385">
              <a:buChar char="•"/>
              <a:tabLst>
                <a:tab pos="299085" algn="l"/>
                <a:tab pos="299720" algn="l"/>
              </a:tabLst>
            </a:pPr>
            <a:r>
              <a:rPr lang="en-US" sz="2150" spc="-5" dirty="0">
                <a:latin typeface="Arial"/>
                <a:cs typeface="Arial"/>
              </a:rPr>
              <a:t>Internationally – More than 70 countries globally. </a:t>
            </a:r>
            <a:endParaRPr sz="2150" dirty="0">
              <a:latin typeface="Arial"/>
              <a:cs typeface="Arial"/>
            </a:endParaRPr>
          </a:p>
          <a:p>
            <a:pPr>
              <a:lnSpc>
                <a:spcPct val="100000"/>
              </a:lnSpc>
              <a:spcBef>
                <a:spcPts val="50"/>
              </a:spcBef>
              <a:buFont typeface="Arial"/>
              <a:buChar char="•"/>
            </a:pPr>
            <a:endParaRPr sz="2150" dirty="0">
              <a:latin typeface="Times New Roman"/>
              <a:cs typeface="Times New Roman"/>
            </a:endParaRPr>
          </a:p>
          <a:p>
            <a:pPr marL="299085" indent="-286385">
              <a:lnSpc>
                <a:spcPct val="100000"/>
              </a:lnSpc>
              <a:buChar char="•"/>
              <a:tabLst>
                <a:tab pos="299085" algn="l"/>
                <a:tab pos="299720" algn="l"/>
              </a:tabLst>
            </a:pPr>
            <a:r>
              <a:rPr lang="en-US" sz="2150" spc="-5" dirty="0">
                <a:latin typeface="Arial"/>
                <a:cs typeface="Arial"/>
              </a:rPr>
              <a:t>Matchmaking Services</a:t>
            </a:r>
            <a:br>
              <a:rPr lang="en-US" sz="2150" spc="-5" dirty="0">
                <a:latin typeface="Arial"/>
                <a:cs typeface="Arial"/>
              </a:rPr>
            </a:br>
            <a:endParaRPr lang="en-US" sz="2150" spc="-5" dirty="0">
              <a:latin typeface="Arial"/>
              <a:cs typeface="Arial"/>
            </a:endParaRPr>
          </a:p>
          <a:p>
            <a:pPr marL="299085" indent="-286385">
              <a:lnSpc>
                <a:spcPct val="100000"/>
              </a:lnSpc>
              <a:buChar char="•"/>
              <a:tabLst>
                <a:tab pos="299085" algn="l"/>
                <a:tab pos="299720" algn="l"/>
              </a:tabLst>
            </a:pPr>
            <a:r>
              <a:rPr lang="en-US" sz="2150" spc="-5" dirty="0">
                <a:latin typeface="Arial"/>
                <a:cs typeface="Arial"/>
              </a:rPr>
              <a:t>Trade Missions – Abroad and to the United States</a:t>
            </a:r>
          </a:p>
          <a:p>
            <a:pPr marL="299085" indent="-286385">
              <a:lnSpc>
                <a:spcPct val="100000"/>
              </a:lnSpc>
              <a:buChar char="•"/>
              <a:tabLst>
                <a:tab pos="299085" algn="l"/>
                <a:tab pos="299720" algn="l"/>
              </a:tabLst>
            </a:pPr>
            <a:endParaRPr lang="en-US" sz="2150" spc="-5" dirty="0">
              <a:latin typeface="Arial"/>
              <a:cs typeface="Arial"/>
            </a:endParaRPr>
          </a:p>
          <a:p>
            <a:pPr marL="299085" indent="-286385">
              <a:lnSpc>
                <a:spcPct val="100000"/>
              </a:lnSpc>
              <a:buChar char="•"/>
              <a:tabLst>
                <a:tab pos="299085" algn="l"/>
                <a:tab pos="299720" algn="l"/>
              </a:tabLst>
            </a:pPr>
            <a:r>
              <a:rPr lang="en-US" sz="2150" spc="-5" dirty="0">
                <a:latin typeface="Arial"/>
                <a:cs typeface="Arial"/>
              </a:rPr>
              <a:t>U.S. and International Trade Show Delegations</a:t>
            </a:r>
          </a:p>
          <a:p>
            <a:pPr marL="299085" indent="-286385">
              <a:lnSpc>
                <a:spcPct val="100000"/>
              </a:lnSpc>
              <a:buChar char="•"/>
              <a:tabLst>
                <a:tab pos="299085" algn="l"/>
                <a:tab pos="299720" algn="l"/>
              </a:tabLst>
            </a:pPr>
            <a:endParaRPr lang="en-US" sz="2150" spc="-5" dirty="0">
              <a:latin typeface="Arial"/>
              <a:cs typeface="Arial"/>
            </a:endParaRPr>
          </a:p>
          <a:p>
            <a:pPr marL="299085" indent="-286385">
              <a:lnSpc>
                <a:spcPct val="100000"/>
              </a:lnSpc>
              <a:buChar char="•"/>
              <a:tabLst>
                <a:tab pos="299085" algn="l"/>
                <a:tab pos="299720" algn="l"/>
              </a:tabLst>
            </a:pPr>
            <a:r>
              <a:rPr lang="en-US" sz="2150" dirty="0">
                <a:latin typeface="Arial"/>
                <a:cs typeface="Arial"/>
              </a:rPr>
              <a:t>Project Focused Dialogues and Forums</a:t>
            </a:r>
          </a:p>
          <a:p>
            <a:pPr marL="299085" indent="-286385">
              <a:lnSpc>
                <a:spcPct val="100000"/>
              </a:lnSpc>
              <a:buChar char="•"/>
              <a:tabLst>
                <a:tab pos="299085" algn="l"/>
                <a:tab pos="299720" algn="l"/>
              </a:tabLst>
            </a:pPr>
            <a:endParaRPr lang="en-US" sz="2150" dirty="0">
              <a:latin typeface="Arial"/>
              <a:cs typeface="Arial"/>
            </a:endParaRPr>
          </a:p>
          <a:p>
            <a:pPr marL="299085" indent="-286385">
              <a:lnSpc>
                <a:spcPct val="100000"/>
              </a:lnSpc>
              <a:buChar char="•"/>
              <a:tabLst>
                <a:tab pos="299085" algn="l"/>
                <a:tab pos="299720" algn="l"/>
              </a:tabLst>
            </a:pPr>
            <a:r>
              <a:rPr lang="en-US" sz="2150" dirty="0">
                <a:latin typeface="Arial"/>
                <a:cs typeface="Arial"/>
              </a:rPr>
              <a:t>Industry Working Groups (Including on Smart Cities)</a:t>
            </a:r>
          </a:p>
          <a:p>
            <a:pPr marL="299085" indent="-286385">
              <a:lnSpc>
                <a:spcPct val="100000"/>
              </a:lnSpc>
              <a:buChar char="•"/>
              <a:tabLst>
                <a:tab pos="299085" algn="l"/>
                <a:tab pos="299720" algn="l"/>
              </a:tabLst>
            </a:pPr>
            <a:endParaRPr lang="en-US" sz="2150" dirty="0">
              <a:latin typeface="Arial"/>
              <a:cs typeface="Arial"/>
            </a:endParaRPr>
          </a:p>
          <a:p>
            <a:pPr marL="299085" indent="-286385">
              <a:lnSpc>
                <a:spcPct val="100000"/>
              </a:lnSpc>
              <a:buChar char="•"/>
              <a:tabLst>
                <a:tab pos="299085" algn="l"/>
                <a:tab pos="299720" algn="l"/>
              </a:tabLst>
            </a:pPr>
            <a:r>
              <a:rPr lang="en-US" sz="2150" dirty="0">
                <a:latin typeface="Arial"/>
                <a:cs typeface="Arial"/>
              </a:rPr>
              <a:t>Connecting with other Departments and Agencies</a:t>
            </a:r>
            <a:endParaRPr sz="2150" dirty="0">
              <a:latin typeface="Arial"/>
              <a:cs typeface="Arial"/>
            </a:endParaRPr>
          </a:p>
          <a:p>
            <a:pPr>
              <a:lnSpc>
                <a:spcPct val="100000"/>
              </a:lnSpc>
              <a:spcBef>
                <a:spcPts val="45"/>
              </a:spcBef>
            </a:pPr>
            <a:endParaRPr sz="2250" dirty="0">
              <a:latin typeface="Times New Roman"/>
              <a:cs typeface="Times New Roman"/>
            </a:endParaRPr>
          </a:p>
        </p:txBody>
      </p:sp>
      <p:sp>
        <p:nvSpPr>
          <p:cNvPr id="17" name="object 17"/>
          <p:cNvSpPr/>
          <p:nvPr/>
        </p:nvSpPr>
        <p:spPr>
          <a:xfrm>
            <a:off x="8077200" y="4876800"/>
            <a:ext cx="954023" cy="1542287"/>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80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953008" y="158927"/>
            <a:ext cx="7928609" cy="615553"/>
          </a:xfrm>
          <a:prstGeom prst="rect">
            <a:avLst/>
          </a:prstGeom>
        </p:spPr>
        <p:txBody>
          <a:bodyPr vert="horz" wrap="square" lIns="0" tIns="0" rIns="0" bIns="0" rtlCol="0">
            <a:spAutoFit/>
          </a:bodyPr>
          <a:lstStyle/>
          <a:p>
            <a:pPr marL="1979930" marR="5080" indent="-1967864">
              <a:lnSpc>
                <a:spcPct val="100000"/>
              </a:lnSpc>
            </a:pPr>
            <a:r>
              <a:rPr lang="en-US" sz="4000" spc="-5" dirty="0"/>
              <a:t>Industry Groups in Action</a:t>
            </a:r>
            <a:endParaRPr sz="4000" dirty="0"/>
          </a:p>
        </p:txBody>
      </p:sp>
      <p:sp>
        <p:nvSpPr>
          <p:cNvPr id="6" name="object 6"/>
          <p:cNvSpPr txBox="1"/>
          <p:nvPr/>
        </p:nvSpPr>
        <p:spPr>
          <a:xfrm>
            <a:off x="1240694" y="4739811"/>
            <a:ext cx="1252220" cy="29845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H</a:t>
            </a:r>
            <a:r>
              <a:rPr sz="1800" b="1" spc="-30" dirty="0">
                <a:solidFill>
                  <a:srgbClr val="FFFFFF"/>
                </a:solidFill>
                <a:latin typeface="Calibri"/>
                <a:cs typeface="Calibri"/>
              </a:rPr>
              <a:t>E</a:t>
            </a:r>
            <a:r>
              <a:rPr sz="1800" b="1" dirty="0">
                <a:solidFill>
                  <a:srgbClr val="FFFFFF"/>
                </a:solidFill>
                <a:latin typeface="Calibri"/>
                <a:cs typeface="Calibri"/>
              </a:rPr>
              <a:t>A</a:t>
            </a:r>
            <a:r>
              <a:rPr sz="1800" b="1" spc="-140" dirty="0">
                <a:solidFill>
                  <a:srgbClr val="FFFFFF"/>
                </a:solidFill>
                <a:latin typeface="Calibri"/>
                <a:cs typeface="Calibri"/>
              </a:rPr>
              <a:t>L</a:t>
            </a:r>
            <a:r>
              <a:rPr sz="1800" b="1" spc="-5" dirty="0">
                <a:solidFill>
                  <a:srgbClr val="FFFFFF"/>
                </a:solidFill>
                <a:latin typeface="Calibri"/>
                <a:cs typeface="Calibri"/>
              </a:rPr>
              <a:t>T</a:t>
            </a:r>
            <a:r>
              <a:rPr sz="1800" b="1" dirty="0">
                <a:solidFill>
                  <a:srgbClr val="FFFFFF"/>
                </a:solidFill>
                <a:latin typeface="Calibri"/>
                <a:cs typeface="Calibri"/>
              </a:rPr>
              <a:t>H</a:t>
            </a:r>
            <a:r>
              <a:rPr sz="1800" b="1" spc="-5" dirty="0">
                <a:solidFill>
                  <a:srgbClr val="FFFFFF"/>
                </a:solidFill>
                <a:latin typeface="Calibri"/>
                <a:cs typeface="Calibri"/>
              </a:rPr>
              <a:t>C</a:t>
            </a:r>
            <a:r>
              <a:rPr sz="1800" b="1" dirty="0">
                <a:solidFill>
                  <a:srgbClr val="FFFFFF"/>
                </a:solidFill>
                <a:latin typeface="Calibri"/>
                <a:cs typeface="Calibri"/>
              </a:rPr>
              <a:t>A</a:t>
            </a:r>
            <a:r>
              <a:rPr sz="1800" b="1" spc="-10" dirty="0">
                <a:solidFill>
                  <a:srgbClr val="FFFFFF"/>
                </a:solidFill>
                <a:latin typeface="Calibri"/>
                <a:cs typeface="Calibri"/>
              </a:rPr>
              <a:t>RE</a:t>
            </a:r>
            <a:endParaRPr sz="1800" dirty="0">
              <a:latin typeface="Calibri"/>
              <a:cs typeface="Calibri"/>
            </a:endParaRPr>
          </a:p>
        </p:txBody>
      </p:sp>
      <p:sp>
        <p:nvSpPr>
          <p:cNvPr id="15" name="object 15"/>
          <p:cNvSpPr txBox="1"/>
          <p:nvPr/>
        </p:nvSpPr>
        <p:spPr>
          <a:xfrm>
            <a:off x="1708939" y="5246458"/>
            <a:ext cx="321945" cy="29845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C</a:t>
            </a:r>
            <a:r>
              <a:rPr sz="1800" b="1" dirty="0">
                <a:solidFill>
                  <a:srgbClr val="FFFFFF"/>
                </a:solidFill>
                <a:latin typeface="Calibri"/>
                <a:cs typeface="Calibri"/>
              </a:rPr>
              <a:t>T</a:t>
            </a:r>
            <a:endParaRPr sz="1800" dirty="0">
              <a:latin typeface="Calibri"/>
              <a:cs typeface="Calibri"/>
            </a:endParaRPr>
          </a:p>
        </p:txBody>
      </p:sp>
      <p:sp>
        <p:nvSpPr>
          <p:cNvPr id="17" name="object 17"/>
          <p:cNvSpPr/>
          <p:nvPr/>
        </p:nvSpPr>
        <p:spPr>
          <a:xfrm>
            <a:off x="8077200" y="4876800"/>
            <a:ext cx="954023" cy="1542287"/>
          </a:xfrm>
          <a:prstGeom prst="rect">
            <a:avLst/>
          </a:prstGeom>
          <a:blipFill>
            <a:blip r:embed="rId3" cstate="print"/>
            <a:stretch>
              <a:fillRect/>
            </a:stretch>
          </a:blipFill>
        </p:spPr>
        <p:txBody>
          <a:bodyPr wrap="square" lIns="0" tIns="0" rIns="0" bIns="0" rtlCol="0"/>
          <a:lstStyle/>
          <a:p>
            <a:endParaRPr dirty="0"/>
          </a:p>
        </p:txBody>
      </p:sp>
      <p:sp>
        <p:nvSpPr>
          <p:cNvPr id="18" name="object 5">
            <a:extLst>
              <a:ext uri="{FF2B5EF4-FFF2-40B4-BE49-F238E27FC236}">
                <a16:creationId xmlns:a16="http://schemas.microsoft.com/office/drawing/2014/main" id="{027476CB-6D49-4955-A941-527141039AC7}"/>
              </a:ext>
            </a:extLst>
          </p:cNvPr>
          <p:cNvSpPr/>
          <p:nvPr/>
        </p:nvSpPr>
        <p:spPr>
          <a:xfrm>
            <a:off x="-7830" y="1109979"/>
            <a:ext cx="9143999" cy="1799852"/>
          </a:xfrm>
          <a:prstGeom prst="rect">
            <a:avLst/>
          </a:prstGeom>
          <a:blipFill>
            <a:blip r:embed="rId4" cstate="print"/>
            <a:stretch>
              <a:fillRect/>
            </a:stretch>
          </a:blipFill>
        </p:spPr>
        <p:txBody>
          <a:bodyPr wrap="square" lIns="0" tIns="0" rIns="0" bIns="0" rtlCol="0"/>
          <a:lstStyle/>
          <a:p>
            <a:endParaRPr dirty="0"/>
          </a:p>
        </p:txBody>
      </p:sp>
      <p:sp>
        <p:nvSpPr>
          <p:cNvPr id="20" name="object 7">
            <a:extLst>
              <a:ext uri="{FF2B5EF4-FFF2-40B4-BE49-F238E27FC236}">
                <a16:creationId xmlns:a16="http://schemas.microsoft.com/office/drawing/2014/main" id="{7413E58A-0791-4790-9095-A39C72ABEC7C}"/>
              </a:ext>
            </a:extLst>
          </p:cNvPr>
          <p:cNvSpPr/>
          <p:nvPr/>
        </p:nvSpPr>
        <p:spPr>
          <a:xfrm>
            <a:off x="-11405" y="2855230"/>
            <a:ext cx="6233604" cy="2021570"/>
          </a:xfrm>
          <a:prstGeom prst="rect">
            <a:avLst/>
          </a:prstGeom>
          <a:blipFill>
            <a:blip r:embed="rId5" cstate="print"/>
            <a:stretch>
              <a:fillRect/>
            </a:stretch>
          </a:blipFill>
        </p:spPr>
        <p:txBody>
          <a:bodyPr wrap="square" lIns="0" tIns="0" rIns="0" bIns="0" rtlCol="0"/>
          <a:lstStyle/>
          <a:p>
            <a:endParaRPr dirty="0"/>
          </a:p>
        </p:txBody>
      </p:sp>
      <p:sp>
        <p:nvSpPr>
          <p:cNvPr id="22" name="object 4">
            <a:extLst>
              <a:ext uri="{FF2B5EF4-FFF2-40B4-BE49-F238E27FC236}">
                <a16:creationId xmlns:a16="http://schemas.microsoft.com/office/drawing/2014/main" id="{6898E034-265F-483A-9C20-5F22B4368179}"/>
              </a:ext>
            </a:extLst>
          </p:cNvPr>
          <p:cNvSpPr/>
          <p:nvPr/>
        </p:nvSpPr>
        <p:spPr>
          <a:xfrm>
            <a:off x="6222199" y="2855230"/>
            <a:ext cx="2933637" cy="2021570"/>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3198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00076"/>
            <a:ext cx="8686799" cy="923330"/>
          </a:xfrm>
          <a:prstGeom prst="rect">
            <a:avLst/>
          </a:prstGeom>
        </p:spPr>
        <p:txBody>
          <a:bodyPr vert="horz" wrap="square" lIns="0" tIns="0" rIns="0" bIns="0" rtlCol="0">
            <a:spAutoFit/>
          </a:bodyPr>
          <a:lstStyle/>
          <a:p>
            <a:pPr marL="12700">
              <a:lnSpc>
                <a:spcPct val="100000"/>
              </a:lnSpc>
            </a:pPr>
            <a:r>
              <a:rPr lang="en-US" sz="3000" spc="-10" dirty="0"/>
              <a:t>Working with the U.S. Government Case Study: </a:t>
            </a:r>
            <a:r>
              <a:rPr lang="en-US" sz="3000" b="0" spc="-10" dirty="0"/>
              <a:t>HCMC Emergency Communications Center</a:t>
            </a:r>
            <a:endParaRPr sz="3000" b="0" dirty="0"/>
          </a:p>
        </p:txBody>
      </p:sp>
      <p:sp>
        <p:nvSpPr>
          <p:cNvPr id="3" name="object 3"/>
          <p:cNvSpPr txBox="1"/>
          <p:nvPr/>
        </p:nvSpPr>
        <p:spPr>
          <a:xfrm>
            <a:off x="152400" y="1371600"/>
            <a:ext cx="8839200" cy="4247317"/>
          </a:xfrm>
          <a:prstGeom prst="rect">
            <a:avLst/>
          </a:prstGeom>
        </p:spPr>
        <p:txBody>
          <a:bodyPr vert="horz" wrap="square" lIns="0" tIns="0" rIns="0" bIns="0" rtlCol="0">
            <a:spAutoFit/>
          </a:bodyPr>
          <a:lstStyle/>
          <a:p>
            <a:pPr marL="469900" marR="6350" indent="-457200">
              <a:lnSpc>
                <a:spcPct val="100000"/>
              </a:lnSpc>
              <a:buChar char="•"/>
              <a:tabLst>
                <a:tab pos="469265" algn="l"/>
                <a:tab pos="469900" algn="l"/>
              </a:tabLst>
            </a:pPr>
            <a:r>
              <a:rPr lang="en-US" sz="2000" b="1" dirty="0">
                <a:latin typeface="Arial"/>
                <a:cs typeface="Arial"/>
              </a:rPr>
              <a:t>Goal: Create an emergency response center for Ho Chi Minh City</a:t>
            </a:r>
          </a:p>
          <a:p>
            <a:pPr marL="12700" marR="6350">
              <a:lnSpc>
                <a:spcPct val="100000"/>
              </a:lnSpc>
              <a:tabLst>
                <a:tab pos="469265" algn="l"/>
                <a:tab pos="469900" algn="l"/>
              </a:tabLst>
            </a:pPr>
            <a:endParaRPr sz="2000" dirty="0">
              <a:latin typeface="Arial"/>
              <a:cs typeface="Arial"/>
            </a:endParaRPr>
          </a:p>
          <a:p>
            <a:pPr marL="469900" marR="44450" indent="-457200">
              <a:lnSpc>
                <a:spcPct val="100000"/>
              </a:lnSpc>
              <a:buChar char="•"/>
              <a:tabLst>
                <a:tab pos="469265" algn="l"/>
                <a:tab pos="469900" algn="l"/>
              </a:tabLst>
            </a:pPr>
            <a:r>
              <a:rPr lang="en-US" sz="2000" u="sng" spc="-5" dirty="0">
                <a:latin typeface="Arial"/>
                <a:cs typeface="Arial"/>
              </a:rPr>
              <a:t>U.S. Commercial Service Supporting Activities</a:t>
            </a:r>
            <a:r>
              <a:rPr lang="en-US" sz="2000" spc="-5" dirty="0">
                <a:latin typeface="Arial"/>
                <a:cs typeface="Arial"/>
              </a:rPr>
              <a:t>: </a:t>
            </a:r>
          </a:p>
          <a:p>
            <a:pPr marL="927100" marR="44450" lvl="1" indent="-457200">
              <a:buChar char="•"/>
              <a:tabLst>
                <a:tab pos="469265" algn="l"/>
                <a:tab pos="469900" algn="l"/>
              </a:tabLst>
            </a:pPr>
            <a:r>
              <a:rPr lang="en-US" spc="-5" dirty="0">
                <a:latin typeface="Arial"/>
                <a:cs typeface="Arial"/>
              </a:rPr>
              <a:t>2016 – Led HCMC delegation to the United States to attend a U.S. Department of Commerce Smart Cities Program in Chicago.</a:t>
            </a:r>
          </a:p>
          <a:p>
            <a:pPr marL="927100" marR="44450" lvl="1" indent="-457200">
              <a:buChar char="•"/>
              <a:tabLst>
                <a:tab pos="469265" algn="l"/>
                <a:tab pos="469900" algn="l"/>
              </a:tabLst>
            </a:pPr>
            <a:r>
              <a:rPr lang="en-US" spc="-5" dirty="0">
                <a:latin typeface="Arial"/>
                <a:cs typeface="Arial"/>
              </a:rPr>
              <a:t>2017 – Hosted U.S.-Vietnam Smart Cities Industry Working Group Meeting introducing U.S. businesses and USTDA.  </a:t>
            </a:r>
          </a:p>
          <a:p>
            <a:pPr marL="927100" marR="44450" lvl="1" indent="-457200">
              <a:buChar char="•"/>
              <a:tabLst>
                <a:tab pos="469265" algn="l"/>
                <a:tab pos="469900" algn="l"/>
              </a:tabLst>
            </a:pPr>
            <a:r>
              <a:rPr lang="en-US" spc="-5" dirty="0">
                <a:latin typeface="Arial"/>
                <a:cs typeface="Arial"/>
              </a:rPr>
              <a:t>2018 – Hosted additional smart cities meetings. HCMC awarded USTDA grant for a feasibility study. </a:t>
            </a:r>
          </a:p>
          <a:p>
            <a:pPr marL="927100" marR="44450" lvl="1" indent="-457200">
              <a:buChar char="•"/>
              <a:tabLst>
                <a:tab pos="469265" algn="l"/>
                <a:tab pos="469900" algn="l"/>
              </a:tabLst>
            </a:pPr>
            <a:r>
              <a:rPr lang="en-US" spc="-5" dirty="0">
                <a:latin typeface="Arial"/>
                <a:cs typeface="Arial"/>
              </a:rPr>
              <a:t>2019 – Worked with HCMC and USTDA on a reverse trade mission for HCMC officials to travel to Washington, DC, New York City, and Chicago.  </a:t>
            </a:r>
          </a:p>
          <a:p>
            <a:pPr marL="927100" marR="44450" lvl="1" indent="-457200">
              <a:buChar char="•"/>
              <a:tabLst>
                <a:tab pos="469265" algn="l"/>
                <a:tab pos="469900" algn="l"/>
              </a:tabLst>
            </a:pPr>
            <a:r>
              <a:rPr lang="en-US" spc="-5" dirty="0">
                <a:latin typeface="Arial"/>
                <a:cs typeface="Arial"/>
              </a:rPr>
              <a:t>2020 – Hosted additional smart cities programming to discuss </a:t>
            </a:r>
          </a:p>
          <a:p>
            <a:pPr marL="469900" marR="44450" lvl="1">
              <a:tabLst>
                <a:tab pos="469265" algn="l"/>
                <a:tab pos="469900" algn="l"/>
              </a:tabLst>
            </a:pPr>
            <a:r>
              <a:rPr lang="en-US" spc="-5" dirty="0">
                <a:latin typeface="Arial"/>
                <a:cs typeface="Arial"/>
              </a:rPr>
              <a:t>	pilot project opportunities. </a:t>
            </a:r>
          </a:p>
          <a:p>
            <a:pPr marL="927100" marR="44450" lvl="1" indent="-457200">
              <a:buChar char="•"/>
              <a:tabLst>
                <a:tab pos="469265" algn="l"/>
                <a:tab pos="469900" algn="l"/>
              </a:tabLst>
            </a:pPr>
            <a:endParaRPr lang="en-US" sz="1600" spc="-5" dirty="0">
              <a:latin typeface="Arial"/>
              <a:cs typeface="Arial"/>
            </a:endParaRPr>
          </a:p>
          <a:p>
            <a:pPr marL="469900" marR="44450" lvl="1">
              <a:tabLst>
                <a:tab pos="469265" algn="l"/>
                <a:tab pos="469900" algn="l"/>
              </a:tabLst>
            </a:pPr>
            <a:endParaRPr lang="en-US" sz="2000" spc="-5"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6C86-B2B7-494D-81A9-6264964453A6}"/>
              </a:ext>
            </a:extLst>
          </p:cNvPr>
          <p:cNvSpPr>
            <a:spLocks noGrp="1"/>
          </p:cNvSpPr>
          <p:nvPr>
            <p:ph type="title"/>
          </p:nvPr>
        </p:nvSpPr>
        <p:spPr>
          <a:xfrm>
            <a:off x="181742" y="12192"/>
            <a:ext cx="7393685" cy="1107996"/>
          </a:xfrm>
        </p:spPr>
        <p:txBody>
          <a:bodyPr/>
          <a:lstStyle/>
          <a:p>
            <a:r>
              <a:rPr lang="en-US" dirty="0"/>
              <a:t>Partnering with the ASEAN Smart Cities Network</a:t>
            </a:r>
          </a:p>
        </p:txBody>
      </p:sp>
      <p:sp>
        <p:nvSpPr>
          <p:cNvPr id="3" name="Text Placeholder 2">
            <a:extLst>
              <a:ext uri="{FF2B5EF4-FFF2-40B4-BE49-F238E27FC236}">
                <a16:creationId xmlns:a16="http://schemas.microsoft.com/office/drawing/2014/main" id="{2D189E34-9EB9-495D-9169-800705CC378B}"/>
              </a:ext>
            </a:extLst>
          </p:cNvPr>
          <p:cNvSpPr>
            <a:spLocks noGrp="1"/>
          </p:cNvSpPr>
          <p:nvPr>
            <p:ph type="body" idx="1"/>
          </p:nvPr>
        </p:nvSpPr>
        <p:spPr>
          <a:xfrm>
            <a:off x="209174" y="1232241"/>
            <a:ext cx="8090148" cy="5078313"/>
          </a:xfrm>
        </p:spPr>
        <p:txBody>
          <a:bodyPr/>
          <a:lstStyle/>
          <a:p>
            <a:pPr marL="342900" indent="-342900">
              <a:buFont typeface="Arial" panose="020B0604020202020204" pitchFamily="34" charset="0"/>
              <a:buChar char="•"/>
            </a:pPr>
            <a:r>
              <a:rPr lang="en-US" sz="2000" b="0" dirty="0"/>
              <a:t>Upcoming Virtual Listening Sessions</a:t>
            </a:r>
            <a:endParaRPr lang="en-US" sz="200" b="0" dirty="0"/>
          </a:p>
          <a:p>
            <a:pPr marL="742950" lvl="1" indent="-285750">
              <a:buFont typeface="Arial" panose="020B0604020202020204" pitchFamily="34" charset="0"/>
              <a:buChar char="•"/>
            </a:pPr>
            <a:r>
              <a:rPr lang="en-US" sz="1600" dirty="0"/>
              <a:t>Tailored webinars for ASEAN city leaders to share planning and development goals and priority smart cities projects directly with U.S. businesses.</a:t>
            </a:r>
            <a:br>
              <a:rPr lang="en-US" sz="1600" dirty="0"/>
            </a:br>
            <a:endParaRPr lang="en-US" sz="2000" b="0" dirty="0"/>
          </a:p>
          <a:p>
            <a:pPr marL="342900" indent="-342900">
              <a:buFont typeface="Arial" panose="020B0604020202020204" pitchFamily="34" charset="0"/>
              <a:buChar char="•"/>
            </a:pPr>
            <a:r>
              <a:rPr lang="en-US" sz="2000" b="0" dirty="0"/>
              <a:t>U.S. ASEAN Smart Cities Partnership Trade Events Network</a:t>
            </a:r>
          </a:p>
          <a:p>
            <a:pPr marL="742950" lvl="1" indent="-285750">
              <a:buFont typeface="Arial" panose="020B0604020202020204" pitchFamily="34" charset="0"/>
              <a:buChar char="•"/>
            </a:pPr>
            <a:r>
              <a:rPr lang="en-US" sz="1600" dirty="0"/>
              <a:t>Covers travel costs of city (and national) smart cities leaders from Southeast Asia to attend leading trade shows for key sectors in the United States and abroad (for example, ITS World Congress).</a:t>
            </a:r>
          </a:p>
          <a:p>
            <a:pPr marL="742950" lvl="1" indent="-285750">
              <a:buFont typeface="Arial" panose="020B0604020202020204" pitchFamily="34" charset="0"/>
              <a:buChar char="•"/>
            </a:pPr>
            <a:r>
              <a:rPr lang="en-US" sz="1600" dirty="0"/>
              <a:t>Accompanied by local staff from our team who will help make introductions to U.S. businesses.</a:t>
            </a:r>
          </a:p>
          <a:p>
            <a:pPr lvl="1"/>
            <a:endParaRPr lang="en-US" sz="1600" dirty="0"/>
          </a:p>
          <a:p>
            <a:pPr marL="285750" indent="-285750">
              <a:buFont typeface="Arial" panose="020B0604020202020204" pitchFamily="34" charset="0"/>
              <a:buChar char="•"/>
            </a:pPr>
            <a:r>
              <a:rPr lang="en-US" sz="2000" b="0" dirty="0"/>
              <a:t>Example: DistribuTECH in San Antonio, Texas (January 2020)</a:t>
            </a:r>
          </a:p>
          <a:p>
            <a:pPr marL="742950" lvl="1" indent="-285750">
              <a:buFont typeface="Arial" panose="020B0604020202020204" pitchFamily="34" charset="0"/>
              <a:buChar char="•"/>
            </a:pPr>
            <a:r>
              <a:rPr lang="en-US" sz="1600" b="0" dirty="0"/>
              <a:t>Four officials from Indonesia (Sumatra and Java) attended DistribuTECH in San Antonio.</a:t>
            </a:r>
          </a:p>
          <a:p>
            <a:pPr marL="742950" lvl="1" indent="-285750">
              <a:buFont typeface="Arial" panose="020B0604020202020204" pitchFamily="34" charset="0"/>
              <a:buChar char="•"/>
            </a:pPr>
            <a:r>
              <a:rPr lang="en-US" sz="1600" dirty="0"/>
              <a:t>Custom meetings with U.S. businesses at the trade show. </a:t>
            </a:r>
          </a:p>
          <a:p>
            <a:pPr marL="742950" lvl="1" indent="-285750">
              <a:buFont typeface="Arial" panose="020B0604020202020204" pitchFamily="34" charset="0"/>
              <a:buChar char="•"/>
            </a:pPr>
            <a:r>
              <a:rPr lang="en-US" sz="1600" b="0" dirty="0"/>
              <a:t>Si</a:t>
            </a:r>
            <a:r>
              <a:rPr lang="en-US" sz="1600" dirty="0"/>
              <a:t>te visits.</a:t>
            </a:r>
          </a:p>
          <a:p>
            <a:pPr marL="742950" lvl="1" indent="-285750">
              <a:buFont typeface="Arial" panose="020B0604020202020204" pitchFamily="34" charset="0"/>
              <a:buChar char="•"/>
            </a:pPr>
            <a:r>
              <a:rPr lang="en-US" sz="1600" dirty="0"/>
              <a:t>Access to trade show programming.</a:t>
            </a:r>
          </a:p>
          <a:p>
            <a:pPr marL="742950" lvl="1" indent="-285750">
              <a:buFont typeface="Arial" panose="020B0604020202020204" pitchFamily="34" charset="0"/>
              <a:buChar char="•"/>
            </a:pPr>
            <a:endParaRPr lang="en-US" sz="1600" b="0" dirty="0"/>
          </a:p>
          <a:p>
            <a:pPr marL="285750" indent="-285750">
              <a:buFont typeface="Arial" panose="020B0604020202020204" pitchFamily="34" charset="0"/>
              <a:buChar char="•"/>
            </a:pPr>
            <a:r>
              <a:rPr lang="en-US" sz="2000" b="0" dirty="0"/>
              <a:t>To share your ideas on future programming, please contact</a:t>
            </a:r>
          </a:p>
          <a:p>
            <a:r>
              <a:rPr lang="en-US" sz="2000" b="0" dirty="0"/>
              <a:t>     your local office or email </a:t>
            </a:r>
            <a:r>
              <a:rPr lang="en-US" sz="2000" b="0" dirty="0">
                <a:hlinkClick r:id="rId2"/>
              </a:rPr>
              <a:t>USASCP@trade.gov</a:t>
            </a:r>
            <a:r>
              <a:rPr lang="en-US" sz="2000" b="0" dirty="0"/>
              <a:t>.  </a:t>
            </a:r>
          </a:p>
          <a:p>
            <a:pPr marL="1028700" lvl="1" indent="-571500">
              <a:buFont typeface="Arial" panose="020B0604020202020204" pitchFamily="34" charset="0"/>
              <a:buChar char="•"/>
            </a:pPr>
            <a:endParaRPr lang="en-US" sz="200" b="0" dirty="0"/>
          </a:p>
        </p:txBody>
      </p:sp>
    </p:spTree>
    <p:extLst>
      <p:ext uri="{BB962C8B-B14F-4D97-AF65-F5344CB8AC3E}">
        <p14:creationId xmlns:p14="http://schemas.microsoft.com/office/powerpoint/2010/main" val="103518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B3ABCE2-76F7-DC4D-920F-3C8C7565FB17}" type="slidenum">
              <a:rPr lang="en-US" smtClean="0"/>
              <a:pPr/>
              <a:t>8</a:t>
            </a:fld>
            <a:endParaRPr lang="en-US" dirty="0"/>
          </a:p>
        </p:txBody>
      </p:sp>
      <p:sp>
        <p:nvSpPr>
          <p:cNvPr id="11" name="TextBox 10">
            <a:extLst>
              <a:ext uri="{FF2B5EF4-FFF2-40B4-BE49-F238E27FC236}">
                <a16:creationId xmlns:a16="http://schemas.microsoft.com/office/drawing/2014/main" id="{7E13ED93-7F8A-4F40-8E04-75F3A9F02DF3}"/>
              </a:ext>
            </a:extLst>
          </p:cNvPr>
          <p:cNvSpPr txBox="1"/>
          <p:nvPr/>
        </p:nvSpPr>
        <p:spPr>
          <a:xfrm>
            <a:off x="454033" y="1013204"/>
            <a:ext cx="4688552" cy="530915"/>
          </a:xfrm>
          <a:prstGeom prst="rect">
            <a:avLst/>
          </a:prstGeom>
          <a:noFill/>
        </p:spPr>
        <p:txBody>
          <a:bodyPr wrap="square" rtlCol="0">
            <a:spAutoFit/>
          </a:bodyPr>
          <a:lstStyle/>
          <a:p>
            <a:r>
              <a:rPr lang="en-US" sz="2850" dirty="0">
                <a:solidFill>
                  <a:srgbClr val="281E42"/>
                </a:solidFill>
                <a:latin typeface="Arial" panose="020B0604020202020204" pitchFamily="34" charset="0"/>
                <a:cs typeface="Arial" panose="020B0604020202020204" pitchFamily="34" charset="0"/>
              </a:rPr>
              <a:t>An Overview</a:t>
            </a:r>
          </a:p>
        </p:txBody>
      </p:sp>
      <p:sp>
        <p:nvSpPr>
          <p:cNvPr id="12" name="TextBox 11">
            <a:extLst>
              <a:ext uri="{FF2B5EF4-FFF2-40B4-BE49-F238E27FC236}">
                <a16:creationId xmlns:a16="http://schemas.microsoft.com/office/drawing/2014/main" id="{9138A564-8AD6-174C-86E7-C1F1EBA55487}"/>
              </a:ext>
            </a:extLst>
          </p:cNvPr>
          <p:cNvSpPr txBox="1"/>
          <p:nvPr/>
        </p:nvSpPr>
        <p:spPr>
          <a:xfrm>
            <a:off x="559741" y="2173934"/>
            <a:ext cx="2603829" cy="326564"/>
          </a:xfrm>
          <a:prstGeom prst="rect">
            <a:avLst/>
          </a:prstGeom>
          <a:noFill/>
        </p:spPr>
        <p:txBody>
          <a:bodyPr wrap="square" rtlCol="0">
            <a:spAutoFit/>
          </a:bodyPr>
          <a:lstStyle/>
          <a:p>
            <a:pPr>
              <a:lnSpc>
                <a:spcPct val="110000"/>
              </a:lnSpc>
            </a:pPr>
            <a:r>
              <a:rPr lang="en-US" sz="1500" b="1" dirty="0">
                <a:solidFill>
                  <a:srgbClr val="003A5C"/>
                </a:solidFill>
                <a:latin typeface="Arial" panose="020B0604020202020204" pitchFamily="34" charset="0"/>
                <a:ea typeface="Lato" panose="020F0502020204030203" pitchFamily="34" charset="0"/>
                <a:cs typeface="Arial" panose="020B0604020202020204" pitchFamily="34" charset="0"/>
              </a:rPr>
              <a:t>U.S. Government DFI</a:t>
            </a:r>
          </a:p>
        </p:txBody>
      </p:sp>
      <p:sp>
        <p:nvSpPr>
          <p:cNvPr id="18" name="TextBox 17">
            <a:extLst>
              <a:ext uri="{FF2B5EF4-FFF2-40B4-BE49-F238E27FC236}">
                <a16:creationId xmlns:a16="http://schemas.microsoft.com/office/drawing/2014/main" id="{8C538734-EF0C-4ED2-B2BC-6800A81EB702}"/>
              </a:ext>
            </a:extLst>
          </p:cNvPr>
          <p:cNvSpPr txBox="1"/>
          <p:nvPr/>
        </p:nvSpPr>
        <p:spPr>
          <a:xfrm>
            <a:off x="559741" y="2558581"/>
            <a:ext cx="3555059" cy="1253843"/>
          </a:xfrm>
          <a:prstGeom prst="rect">
            <a:avLst/>
          </a:prstGeom>
          <a:noFill/>
        </p:spPr>
        <p:txBody>
          <a:bodyPr wrap="square" lIns="164564" tIns="82283" rIns="164564" bIns="82283" rtlCol="0">
            <a:spAutoFit/>
          </a:bodyPr>
          <a:lstStyle/>
          <a:p>
            <a:pPr>
              <a:lnSpc>
                <a:spcPct val="120000"/>
              </a:lnSpc>
            </a:pPr>
            <a:r>
              <a:rPr lang="en-US" sz="1200" dirty="0">
                <a:solidFill>
                  <a:srgbClr val="9D958C"/>
                </a:solidFill>
                <a:latin typeface="Arial" panose="020B0604020202020204" pitchFamily="34" charset="0"/>
                <a:ea typeface="Open Sans" charset="0"/>
                <a:cs typeface="Arial" panose="020B0604020202020204" pitchFamily="34" charset="0"/>
              </a:rPr>
              <a:t>As the U.S. Government’s development finance institution, DFC provides private companies with </a:t>
            </a:r>
            <a:r>
              <a:rPr lang="en-US" sz="1200" b="1" dirty="0">
                <a:solidFill>
                  <a:srgbClr val="9D958C"/>
                </a:solidFill>
                <a:latin typeface="Arial" panose="020B0604020202020204" pitchFamily="34" charset="0"/>
                <a:ea typeface="Open Sans" charset="0"/>
                <a:cs typeface="Arial" panose="020B0604020202020204" pitchFamily="34" charset="0"/>
              </a:rPr>
              <a:t>financing and risk mitigation </a:t>
            </a:r>
            <a:r>
              <a:rPr lang="en-US" sz="1200" dirty="0">
                <a:solidFill>
                  <a:srgbClr val="9D958C"/>
                </a:solidFill>
                <a:latin typeface="Arial" panose="020B0604020202020204" pitchFamily="34" charset="0"/>
                <a:ea typeface="Open Sans" charset="0"/>
                <a:cs typeface="Arial" panose="020B0604020202020204" pitchFamily="34" charset="0"/>
              </a:rPr>
              <a:t>tools for private sector projects in </a:t>
            </a:r>
            <a:r>
              <a:rPr lang="en-US" sz="1200" b="1" dirty="0">
                <a:solidFill>
                  <a:srgbClr val="9D958C"/>
                </a:solidFill>
                <a:latin typeface="Arial" panose="020B0604020202020204" pitchFamily="34" charset="0"/>
                <a:ea typeface="Open Sans" charset="0"/>
                <a:cs typeface="Arial" panose="020B0604020202020204" pitchFamily="34" charset="0"/>
              </a:rPr>
              <a:t>emerging markets </a:t>
            </a:r>
            <a:r>
              <a:rPr lang="en-US" sz="1200" dirty="0">
                <a:solidFill>
                  <a:srgbClr val="9D958C"/>
                </a:solidFill>
                <a:latin typeface="Arial" panose="020B0604020202020204" pitchFamily="34" charset="0"/>
                <a:ea typeface="Open Sans" charset="0"/>
                <a:cs typeface="Arial" panose="020B0604020202020204" pitchFamily="34" charset="0"/>
              </a:rPr>
              <a:t>and developing countries.</a:t>
            </a:r>
          </a:p>
        </p:txBody>
      </p:sp>
      <p:cxnSp>
        <p:nvCxnSpPr>
          <p:cNvPr id="26" name="Straight Connector 25"/>
          <p:cNvCxnSpPr/>
          <p:nvPr/>
        </p:nvCxnSpPr>
        <p:spPr>
          <a:xfrm flipH="1">
            <a:off x="4572000" y="1798027"/>
            <a:ext cx="0" cy="394120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38A564-8AD6-174C-86E7-C1F1EBA55487}"/>
              </a:ext>
            </a:extLst>
          </p:cNvPr>
          <p:cNvSpPr txBox="1"/>
          <p:nvPr/>
        </p:nvSpPr>
        <p:spPr>
          <a:xfrm>
            <a:off x="559740" y="3931898"/>
            <a:ext cx="3305196" cy="326564"/>
          </a:xfrm>
          <a:prstGeom prst="rect">
            <a:avLst/>
          </a:prstGeom>
          <a:noFill/>
        </p:spPr>
        <p:txBody>
          <a:bodyPr wrap="square" rtlCol="0">
            <a:spAutoFit/>
          </a:bodyPr>
          <a:lstStyle/>
          <a:p>
            <a:pPr>
              <a:lnSpc>
                <a:spcPct val="110000"/>
              </a:lnSpc>
            </a:pPr>
            <a:r>
              <a:rPr lang="en-US" sz="1500" b="1" dirty="0">
                <a:solidFill>
                  <a:srgbClr val="003A5C"/>
                </a:solidFill>
                <a:latin typeface="Arial" panose="020B0604020202020204" pitchFamily="34" charset="0"/>
                <a:ea typeface="Lato" panose="020F0502020204030203" pitchFamily="34" charset="0"/>
                <a:cs typeface="Arial" panose="020B0604020202020204" pitchFamily="34" charset="0"/>
              </a:rPr>
              <a:t>Global Portfolio &amp; Presence</a:t>
            </a:r>
          </a:p>
        </p:txBody>
      </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950" y="1080688"/>
            <a:ext cx="2388173" cy="506081"/>
          </a:xfrm>
          <a:prstGeom prst="rect">
            <a:avLst/>
          </a:prstGeom>
        </p:spPr>
      </p:pic>
      <p:sp>
        <p:nvSpPr>
          <p:cNvPr id="61" name="Rectangle 60">
            <a:extLst>
              <a:ext uri="{FF2B5EF4-FFF2-40B4-BE49-F238E27FC236}">
                <a16:creationId xmlns:a16="http://schemas.microsoft.com/office/drawing/2014/main" id="{0A0434F5-16A5-A345-A307-5D3D60010657}"/>
              </a:ext>
            </a:extLst>
          </p:cNvPr>
          <p:cNvSpPr/>
          <p:nvPr/>
        </p:nvSpPr>
        <p:spPr>
          <a:xfrm>
            <a:off x="524572" y="1586714"/>
            <a:ext cx="628882" cy="53825"/>
          </a:xfrm>
          <a:prstGeom prst="rect">
            <a:avLst/>
          </a:prstGeom>
          <a:solidFill>
            <a:srgbClr val="62CBC9"/>
          </a:solidFill>
          <a:ln>
            <a:solidFill>
              <a:srgbClr val="62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TextBox 61">
            <a:extLst>
              <a:ext uri="{FF2B5EF4-FFF2-40B4-BE49-F238E27FC236}">
                <a16:creationId xmlns:a16="http://schemas.microsoft.com/office/drawing/2014/main" id="{9138A564-8AD6-174C-86E7-C1F1EBA55487}"/>
              </a:ext>
            </a:extLst>
          </p:cNvPr>
          <p:cNvSpPr txBox="1"/>
          <p:nvPr/>
        </p:nvSpPr>
        <p:spPr>
          <a:xfrm>
            <a:off x="4942938" y="2162861"/>
            <a:ext cx="2603829" cy="326564"/>
          </a:xfrm>
          <a:prstGeom prst="rect">
            <a:avLst/>
          </a:prstGeom>
          <a:noFill/>
        </p:spPr>
        <p:txBody>
          <a:bodyPr wrap="square" rtlCol="0">
            <a:spAutoFit/>
          </a:bodyPr>
          <a:lstStyle/>
          <a:p>
            <a:pPr>
              <a:lnSpc>
                <a:spcPct val="110000"/>
              </a:lnSpc>
            </a:pPr>
            <a:r>
              <a:rPr lang="en-US" sz="1500" b="1" dirty="0">
                <a:solidFill>
                  <a:srgbClr val="003A5C"/>
                </a:solidFill>
                <a:latin typeface="Arial" panose="020B0604020202020204" pitchFamily="34" charset="0"/>
                <a:ea typeface="Lato" panose="020F0502020204030203" pitchFamily="34" charset="0"/>
                <a:cs typeface="Arial" panose="020B0604020202020204" pitchFamily="34" charset="0"/>
              </a:rPr>
              <a:t>Private Sector Focus</a:t>
            </a:r>
          </a:p>
        </p:txBody>
      </p:sp>
      <p:sp>
        <p:nvSpPr>
          <p:cNvPr id="63" name="TextBox 62">
            <a:extLst>
              <a:ext uri="{FF2B5EF4-FFF2-40B4-BE49-F238E27FC236}">
                <a16:creationId xmlns:a16="http://schemas.microsoft.com/office/drawing/2014/main" id="{8C538734-EF0C-4ED2-B2BC-6800A81EB702}"/>
              </a:ext>
            </a:extLst>
          </p:cNvPr>
          <p:cNvSpPr txBox="1"/>
          <p:nvPr/>
        </p:nvSpPr>
        <p:spPr>
          <a:xfrm>
            <a:off x="4942939" y="2497099"/>
            <a:ext cx="3555059" cy="1253843"/>
          </a:xfrm>
          <a:prstGeom prst="rect">
            <a:avLst/>
          </a:prstGeom>
          <a:noFill/>
        </p:spPr>
        <p:txBody>
          <a:bodyPr wrap="square" lIns="164564" tIns="82283" rIns="164564" bIns="82283" rtlCol="0">
            <a:spAutoFit/>
          </a:bodyPr>
          <a:lstStyle/>
          <a:p>
            <a:pPr>
              <a:lnSpc>
                <a:spcPct val="120000"/>
              </a:lnSpc>
            </a:pPr>
            <a:r>
              <a:rPr lang="en-US" sz="1200" dirty="0">
                <a:solidFill>
                  <a:srgbClr val="9D958C"/>
                </a:solidFill>
                <a:latin typeface="Arial" panose="020B0604020202020204" pitchFamily="34" charset="0"/>
                <a:cs typeface="Arial" panose="020B0604020202020204" pitchFamily="34" charset="0"/>
              </a:rPr>
              <a:t>DFC </a:t>
            </a:r>
            <a:r>
              <a:rPr lang="en-US" sz="1200" b="1" dirty="0">
                <a:solidFill>
                  <a:srgbClr val="9D958C"/>
                </a:solidFill>
                <a:latin typeface="Arial" panose="020B0604020202020204" pitchFamily="34" charset="0"/>
                <a:cs typeface="Arial" panose="020B0604020202020204" pitchFamily="34" charset="0"/>
              </a:rPr>
              <a:t>catalyzes</a:t>
            </a:r>
            <a:r>
              <a:rPr lang="en-US" sz="1200" dirty="0">
                <a:solidFill>
                  <a:srgbClr val="9D958C"/>
                </a:solidFill>
                <a:latin typeface="Arial" panose="020B0604020202020204" pitchFamily="34" charset="0"/>
                <a:cs typeface="Arial" panose="020B0604020202020204" pitchFamily="34" charset="0"/>
              </a:rPr>
              <a:t> commercially viable private sector projects and investments in frontier and emerging economies that are </a:t>
            </a:r>
            <a:r>
              <a:rPr lang="en-US" sz="1200" b="1" dirty="0">
                <a:solidFill>
                  <a:srgbClr val="9D958C"/>
                </a:solidFill>
                <a:latin typeface="Arial" panose="020B0604020202020204" pitchFamily="34" charset="0"/>
                <a:cs typeface="Arial" panose="020B0604020202020204" pitchFamily="34" charset="0"/>
              </a:rPr>
              <a:t>not able to access</a:t>
            </a:r>
            <a:r>
              <a:rPr lang="en-US" sz="1200" dirty="0">
                <a:solidFill>
                  <a:srgbClr val="9D958C"/>
                </a:solidFill>
                <a:latin typeface="Arial" panose="020B0604020202020204" pitchFamily="34" charset="0"/>
                <a:cs typeface="Arial" panose="020B0604020202020204" pitchFamily="34" charset="0"/>
              </a:rPr>
              <a:t> sufficient or appropriate support from the private sector markets.</a:t>
            </a:r>
          </a:p>
        </p:txBody>
      </p:sp>
      <p:sp>
        <p:nvSpPr>
          <p:cNvPr id="64" name="TextBox 63">
            <a:extLst>
              <a:ext uri="{FF2B5EF4-FFF2-40B4-BE49-F238E27FC236}">
                <a16:creationId xmlns:a16="http://schemas.microsoft.com/office/drawing/2014/main" id="{9138A564-8AD6-174C-86E7-C1F1EBA55487}"/>
              </a:ext>
            </a:extLst>
          </p:cNvPr>
          <p:cNvSpPr txBox="1"/>
          <p:nvPr/>
        </p:nvSpPr>
        <p:spPr>
          <a:xfrm>
            <a:off x="4932484" y="3931898"/>
            <a:ext cx="3765160" cy="326564"/>
          </a:xfrm>
          <a:prstGeom prst="rect">
            <a:avLst/>
          </a:prstGeom>
          <a:noFill/>
        </p:spPr>
        <p:txBody>
          <a:bodyPr wrap="square" rtlCol="0">
            <a:spAutoFit/>
          </a:bodyPr>
          <a:lstStyle/>
          <a:p>
            <a:pPr>
              <a:lnSpc>
                <a:spcPct val="110000"/>
              </a:lnSpc>
            </a:pPr>
            <a:r>
              <a:rPr lang="en-US" sz="1500" b="1" dirty="0">
                <a:solidFill>
                  <a:srgbClr val="003A5C"/>
                </a:solidFill>
                <a:latin typeface="Arial" panose="020B0604020202020204" pitchFamily="34" charset="0"/>
                <a:ea typeface="Lato" panose="020F0502020204030203" pitchFamily="34" charset="0"/>
                <a:cs typeface="Arial" panose="020B0604020202020204" pitchFamily="34" charset="0"/>
              </a:rPr>
              <a:t>Commitment to Sustainable Investment</a:t>
            </a:r>
          </a:p>
        </p:txBody>
      </p:sp>
      <p:pic>
        <p:nvPicPr>
          <p:cNvPr id="2" name="Picture 1">
            <a:extLst>
              <a:ext uri="{FF2B5EF4-FFF2-40B4-BE49-F238E27FC236}">
                <a16:creationId xmlns:a16="http://schemas.microsoft.com/office/drawing/2014/main" id="{A8EE6CA9-BD9C-4623-9B42-1E0722F0B774}"/>
              </a:ext>
            </a:extLst>
          </p:cNvPr>
          <p:cNvPicPr>
            <a:picLocks noChangeAspect="1"/>
          </p:cNvPicPr>
          <p:nvPr/>
        </p:nvPicPr>
        <p:blipFill>
          <a:blip r:embed="rId3"/>
          <a:stretch>
            <a:fillRect/>
          </a:stretch>
        </p:blipFill>
        <p:spPr>
          <a:xfrm>
            <a:off x="-16933" y="838201"/>
            <a:ext cx="9177866" cy="5680398"/>
          </a:xfrm>
          <a:prstGeom prst="rect">
            <a:avLst/>
          </a:prstGeom>
        </p:spPr>
      </p:pic>
    </p:spTree>
    <p:extLst>
      <p:ext uri="{BB962C8B-B14F-4D97-AF65-F5344CB8AC3E}">
        <p14:creationId xmlns:p14="http://schemas.microsoft.com/office/powerpoint/2010/main" val="226385691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B3ABCE2-76F7-DC4D-920F-3C8C7565FB17}" type="slidenum">
              <a:rPr lang="en-US" smtClean="0"/>
              <a:pPr/>
              <a:t>9</a:t>
            </a:fld>
            <a:endParaRPr lang="en-US" dirty="0"/>
          </a:p>
        </p:txBody>
      </p:sp>
      <p:sp>
        <p:nvSpPr>
          <p:cNvPr id="11" name="TextBox 10">
            <a:extLst>
              <a:ext uri="{FF2B5EF4-FFF2-40B4-BE49-F238E27FC236}">
                <a16:creationId xmlns:a16="http://schemas.microsoft.com/office/drawing/2014/main" id="{7E13ED93-7F8A-4F40-8E04-75F3A9F02DF3}"/>
              </a:ext>
            </a:extLst>
          </p:cNvPr>
          <p:cNvSpPr txBox="1"/>
          <p:nvPr/>
        </p:nvSpPr>
        <p:spPr>
          <a:xfrm>
            <a:off x="454033" y="1021996"/>
            <a:ext cx="4688552" cy="969496"/>
          </a:xfrm>
          <a:prstGeom prst="rect">
            <a:avLst/>
          </a:prstGeom>
          <a:noFill/>
        </p:spPr>
        <p:txBody>
          <a:bodyPr wrap="square" rtlCol="0">
            <a:spAutoFit/>
          </a:bodyPr>
          <a:lstStyle/>
          <a:p>
            <a:r>
              <a:rPr lang="en-US" sz="2850" dirty="0">
                <a:solidFill>
                  <a:srgbClr val="281E42"/>
                </a:solidFill>
                <a:latin typeface="Arial" panose="020B0604020202020204" pitchFamily="34" charset="0"/>
                <a:cs typeface="Arial" panose="020B0604020202020204" pitchFamily="34" charset="0"/>
              </a:rPr>
              <a:t>Products and Services</a:t>
            </a:r>
          </a:p>
          <a:p>
            <a:endParaRPr lang="en-US" sz="2850" dirty="0">
              <a:solidFill>
                <a:srgbClr val="281E4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138A564-8AD6-174C-86E7-C1F1EBA55487}"/>
              </a:ext>
            </a:extLst>
          </p:cNvPr>
          <p:cNvSpPr txBox="1"/>
          <p:nvPr/>
        </p:nvSpPr>
        <p:spPr>
          <a:xfrm>
            <a:off x="564268" y="3016308"/>
            <a:ext cx="947477" cy="458459"/>
          </a:xfrm>
          <a:prstGeom prst="rect">
            <a:avLst/>
          </a:prstGeom>
          <a:noFill/>
        </p:spPr>
        <p:txBody>
          <a:bodyPr wrap="square" rtlCol="0">
            <a:spAutoFit/>
          </a:bodyPr>
          <a:lstStyle/>
          <a:p>
            <a:pPr algn="ctr">
              <a:lnSpc>
                <a:spcPct val="110000"/>
              </a:lnSpc>
            </a:pPr>
            <a:r>
              <a:rPr lang="en-US" sz="1125" b="1" dirty="0">
                <a:solidFill>
                  <a:srgbClr val="003A5C"/>
                </a:solidFill>
                <a:latin typeface="Arial" panose="020B0604020202020204" pitchFamily="34" charset="0"/>
                <a:ea typeface="Lato" panose="020F0502020204030203" pitchFamily="34" charset="0"/>
                <a:cs typeface="Arial" panose="020B0604020202020204" pitchFamily="34" charset="0"/>
              </a:rPr>
              <a:t>Debt Financing</a:t>
            </a:r>
          </a:p>
        </p:txBody>
      </p:sp>
      <p:pic>
        <p:nvPicPr>
          <p:cNvPr id="3" name="Picture 2">
            <a:extLst>
              <a:ext uri="{FF2B5EF4-FFF2-40B4-BE49-F238E27FC236}">
                <a16:creationId xmlns:a16="http://schemas.microsoft.com/office/drawing/2014/main" id="{3B907A74-C17D-457F-B6C9-865DA41E0C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726389" y="2439325"/>
            <a:ext cx="623232" cy="458422"/>
          </a:xfrm>
          <a:prstGeom prst="rect">
            <a:avLst/>
          </a:prstGeom>
        </p:spPr>
      </p:pic>
      <p:sp>
        <p:nvSpPr>
          <p:cNvPr id="18" name="TextBox 17">
            <a:extLst>
              <a:ext uri="{FF2B5EF4-FFF2-40B4-BE49-F238E27FC236}">
                <a16:creationId xmlns:a16="http://schemas.microsoft.com/office/drawing/2014/main" id="{8C538734-EF0C-4ED2-B2BC-6800A81EB702}"/>
              </a:ext>
            </a:extLst>
          </p:cNvPr>
          <p:cNvSpPr txBox="1"/>
          <p:nvPr/>
        </p:nvSpPr>
        <p:spPr>
          <a:xfrm>
            <a:off x="211117" y="3620369"/>
            <a:ext cx="1623000" cy="1314244"/>
          </a:xfrm>
          <a:prstGeom prst="rect">
            <a:avLst/>
          </a:prstGeom>
          <a:noFill/>
        </p:spPr>
        <p:txBody>
          <a:bodyPr wrap="square" lIns="164564" tIns="82283" rIns="164564" bIns="82283" rtlCol="0">
            <a:spAutoFit/>
          </a:bodyPr>
          <a:lstStyle/>
          <a:p>
            <a:pPr algn="ctr">
              <a:lnSpc>
                <a:spcPct val="120000"/>
              </a:lnSpc>
            </a:pPr>
            <a:r>
              <a:rPr lang="en-US" sz="900" dirty="0">
                <a:solidFill>
                  <a:srgbClr val="9D958C"/>
                </a:solidFill>
                <a:latin typeface="Arial" panose="020B0604020202020204" pitchFamily="34" charset="0"/>
                <a:cs typeface="Arial" panose="020B0604020202020204" pitchFamily="34" charset="0"/>
              </a:rPr>
              <a:t>Corporate and project loans and guarantees of up to $1 billion with tenors as long as 20 years for private sector-driven, commercially viable investments</a:t>
            </a:r>
          </a:p>
        </p:txBody>
      </p:sp>
      <p:sp>
        <p:nvSpPr>
          <p:cNvPr id="6" name="TextBox 5">
            <a:extLst>
              <a:ext uri="{FF2B5EF4-FFF2-40B4-BE49-F238E27FC236}">
                <a16:creationId xmlns:a16="http://schemas.microsoft.com/office/drawing/2014/main" id="{A92DDCB2-1FD7-4D2D-95A5-81F55CF221C7}"/>
              </a:ext>
            </a:extLst>
          </p:cNvPr>
          <p:cNvSpPr txBox="1"/>
          <p:nvPr/>
        </p:nvSpPr>
        <p:spPr>
          <a:xfrm>
            <a:off x="2218671" y="3019807"/>
            <a:ext cx="1096250" cy="458459"/>
          </a:xfrm>
          <a:prstGeom prst="rect">
            <a:avLst/>
          </a:prstGeom>
          <a:noFill/>
        </p:spPr>
        <p:txBody>
          <a:bodyPr wrap="square" rtlCol="0">
            <a:spAutoFit/>
          </a:bodyPr>
          <a:lstStyle/>
          <a:p>
            <a:pPr algn="ctr">
              <a:lnSpc>
                <a:spcPct val="110000"/>
              </a:lnSpc>
            </a:pPr>
            <a:r>
              <a:rPr lang="en-US" sz="1125" b="1" dirty="0">
                <a:solidFill>
                  <a:srgbClr val="003A5C"/>
                </a:solidFill>
                <a:latin typeface="Arial" panose="020B0604020202020204" pitchFamily="34" charset="0"/>
                <a:ea typeface="Lato" panose="020F0502020204030203" pitchFamily="34" charset="0"/>
                <a:cs typeface="Arial" panose="020B0604020202020204" pitchFamily="34" charset="0"/>
              </a:rPr>
              <a:t>Political Risk Insurance</a:t>
            </a:r>
          </a:p>
        </p:txBody>
      </p:sp>
      <p:pic>
        <p:nvPicPr>
          <p:cNvPr id="17" name="Picture 16">
            <a:extLst>
              <a:ext uri="{FF2B5EF4-FFF2-40B4-BE49-F238E27FC236}">
                <a16:creationId xmlns:a16="http://schemas.microsoft.com/office/drawing/2014/main" id="{C1D55983-C487-4ABF-B939-14C15A959BE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2531727" y="2371651"/>
            <a:ext cx="470138" cy="526096"/>
          </a:xfrm>
          <a:prstGeom prst="rect">
            <a:avLst/>
          </a:prstGeom>
        </p:spPr>
      </p:pic>
      <p:sp>
        <p:nvSpPr>
          <p:cNvPr id="20" name="TextBox 19">
            <a:extLst>
              <a:ext uri="{FF2B5EF4-FFF2-40B4-BE49-F238E27FC236}">
                <a16:creationId xmlns:a16="http://schemas.microsoft.com/office/drawing/2014/main" id="{996DB196-B0A1-4FFF-B7C0-1306D1588D16}"/>
              </a:ext>
            </a:extLst>
          </p:cNvPr>
          <p:cNvSpPr txBox="1"/>
          <p:nvPr/>
        </p:nvSpPr>
        <p:spPr>
          <a:xfrm>
            <a:off x="1851686" y="3620369"/>
            <a:ext cx="1830220" cy="1147980"/>
          </a:xfrm>
          <a:prstGeom prst="rect">
            <a:avLst/>
          </a:prstGeom>
          <a:noFill/>
        </p:spPr>
        <p:txBody>
          <a:bodyPr wrap="square" lIns="164564" tIns="82283" rIns="164564" bIns="82283" rtlCol="0">
            <a:spAutoFit/>
          </a:bodyPr>
          <a:lstStyle/>
          <a:p>
            <a:pPr algn="ctr">
              <a:lnSpc>
                <a:spcPct val="120000"/>
              </a:lnSpc>
            </a:pPr>
            <a:r>
              <a:rPr lang="en-US" sz="900" dirty="0">
                <a:solidFill>
                  <a:srgbClr val="9D958C"/>
                </a:solidFill>
                <a:latin typeface="Arial" panose="020B0604020202020204" pitchFamily="34" charset="0"/>
                <a:ea typeface="Lato" pitchFamily="34" charset="0"/>
                <a:cs typeface="Arial" panose="020B0604020202020204" pitchFamily="34" charset="0"/>
              </a:rPr>
              <a:t>Protection up to $1 billion against risks </a:t>
            </a:r>
            <a:r>
              <a:rPr lang="en-US" sz="900" dirty="0">
                <a:solidFill>
                  <a:srgbClr val="9D958C"/>
                </a:solidFill>
                <a:latin typeface="Arial" panose="020B0604020202020204" pitchFamily="34" charset="0"/>
                <a:cs typeface="Arial" panose="020B0604020202020204" pitchFamily="34" charset="0"/>
              </a:rPr>
              <a:t>including currency inconvertibility, governmental interference, and political violence</a:t>
            </a:r>
          </a:p>
          <a:p>
            <a:pPr algn="ctr">
              <a:lnSpc>
                <a:spcPct val="120000"/>
              </a:lnSpc>
            </a:pPr>
            <a:endParaRPr lang="en-US" sz="900" dirty="0">
              <a:solidFill>
                <a:srgbClr val="9D958C"/>
              </a:solidFill>
              <a:latin typeface="Open Sans"/>
              <a:ea typeface="Lato" pitchFamily="34" charset="0"/>
              <a:cs typeface="Open Sans"/>
            </a:endParaRPr>
          </a:p>
        </p:txBody>
      </p:sp>
      <p:sp>
        <p:nvSpPr>
          <p:cNvPr id="7" name="TextBox 6">
            <a:extLst>
              <a:ext uri="{FF2B5EF4-FFF2-40B4-BE49-F238E27FC236}">
                <a16:creationId xmlns:a16="http://schemas.microsoft.com/office/drawing/2014/main" id="{6F52B355-47F8-420B-A041-EF907A6615A9}"/>
              </a:ext>
            </a:extLst>
          </p:cNvPr>
          <p:cNvSpPr txBox="1"/>
          <p:nvPr/>
        </p:nvSpPr>
        <p:spPr>
          <a:xfrm>
            <a:off x="4015473" y="3013396"/>
            <a:ext cx="908559" cy="458459"/>
          </a:xfrm>
          <a:prstGeom prst="rect">
            <a:avLst/>
          </a:prstGeom>
          <a:noFill/>
        </p:spPr>
        <p:txBody>
          <a:bodyPr wrap="square" rtlCol="0">
            <a:spAutoFit/>
          </a:bodyPr>
          <a:lstStyle/>
          <a:p>
            <a:pPr algn="ctr">
              <a:lnSpc>
                <a:spcPct val="110000"/>
              </a:lnSpc>
            </a:pPr>
            <a:r>
              <a:rPr lang="en-US" sz="1125" b="1" dirty="0">
                <a:solidFill>
                  <a:srgbClr val="003A5C"/>
                </a:solidFill>
                <a:latin typeface="Arial" panose="020B0604020202020204" pitchFamily="34" charset="0"/>
                <a:ea typeface="Lato" panose="020F0502020204030203" pitchFamily="34" charset="0"/>
                <a:cs typeface="Arial" panose="020B0604020202020204" pitchFamily="34" charset="0"/>
              </a:rPr>
              <a:t>Investment Funds</a:t>
            </a:r>
          </a:p>
        </p:txBody>
      </p:sp>
      <p:pic>
        <p:nvPicPr>
          <p:cNvPr id="15" name="Picture 14">
            <a:extLst>
              <a:ext uri="{FF2B5EF4-FFF2-40B4-BE49-F238E27FC236}">
                <a16:creationId xmlns:a16="http://schemas.microsoft.com/office/drawing/2014/main" id="{5CDB0941-C010-4BD5-9CD6-D23D0656383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5979846" y="2371651"/>
            <a:ext cx="390295" cy="485306"/>
          </a:xfrm>
          <a:prstGeom prst="rect">
            <a:avLst/>
          </a:prstGeom>
        </p:spPr>
      </p:pic>
      <p:sp>
        <p:nvSpPr>
          <p:cNvPr id="21" name="TextBox 20">
            <a:extLst>
              <a:ext uri="{FF2B5EF4-FFF2-40B4-BE49-F238E27FC236}">
                <a16:creationId xmlns:a16="http://schemas.microsoft.com/office/drawing/2014/main" id="{4FE8F333-A144-4DE2-8C01-31EFD2204995}"/>
              </a:ext>
            </a:extLst>
          </p:cNvPr>
          <p:cNvSpPr txBox="1"/>
          <p:nvPr/>
        </p:nvSpPr>
        <p:spPr>
          <a:xfrm>
            <a:off x="3796917" y="3611072"/>
            <a:ext cx="1345673" cy="815646"/>
          </a:xfrm>
          <a:prstGeom prst="rect">
            <a:avLst/>
          </a:prstGeom>
          <a:noFill/>
        </p:spPr>
        <p:txBody>
          <a:bodyPr wrap="square" lIns="164564" tIns="82283" rIns="164564" bIns="82283" rtlCol="0">
            <a:spAutoFit/>
          </a:bodyPr>
          <a:lstStyle/>
          <a:p>
            <a:pPr algn="ctr">
              <a:lnSpc>
                <a:spcPct val="120000"/>
              </a:lnSpc>
            </a:pPr>
            <a:r>
              <a:rPr lang="en-US" sz="900" dirty="0">
                <a:solidFill>
                  <a:srgbClr val="9D958C"/>
                </a:solidFill>
                <a:latin typeface="Arial" panose="020B0604020202020204" pitchFamily="34" charset="0"/>
                <a:cs typeface="Arial" panose="020B0604020202020204" pitchFamily="34" charset="0"/>
              </a:rPr>
              <a:t>Debt and equity investments in emerging market private equity funds</a:t>
            </a:r>
          </a:p>
        </p:txBody>
      </p:sp>
      <p:cxnSp>
        <p:nvCxnSpPr>
          <p:cNvPr id="25" name="Straight Connector 24"/>
          <p:cNvCxnSpPr/>
          <p:nvPr/>
        </p:nvCxnSpPr>
        <p:spPr>
          <a:xfrm>
            <a:off x="1908185" y="2406030"/>
            <a:ext cx="0" cy="24105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15329" y="2396627"/>
            <a:ext cx="0" cy="24105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2474" y="2406030"/>
            <a:ext cx="0" cy="24105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29619" y="2406030"/>
            <a:ext cx="0" cy="24105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25D92D4-C025-4F17-8F90-70B7A45BACAF}"/>
              </a:ext>
            </a:extLst>
          </p:cNvPr>
          <p:cNvSpPr txBox="1"/>
          <p:nvPr/>
        </p:nvSpPr>
        <p:spPr>
          <a:xfrm>
            <a:off x="5687353" y="3019807"/>
            <a:ext cx="973504" cy="458459"/>
          </a:xfrm>
          <a:prstGeom prst="rect">
            <a:avLst/>
          </a:prstGeom>
          <a:noFill/>
        </p:spPr>
        <p:txBody>
          <a:bodyPr wrap="square" rtlCol="0">
            <a:spAutoFit/>
          </a:bodyPr>
          <a:lstStyle/>
          <a:p>
            <a:pPr algn="ctr">
              <a:lnSpc>
                <a:spcPct val="110000"/>
              </a:lnSpc>
            </a:pPr>
            <a:r>
              <a:rPr lang="en-US" sz="1125" b="1" dirty="0">
                <a:solidFill>
                  <a:srgbClr val="003A5C"/>
                </a:solidFill>
                <a:latin typeface="Arial" panose="020B0604020202020204" pitchFamily="34" charset="0"/>
                <a:ea typeface="Lato" panose="020F0502020204030203" pitchFamily="34" charset="0"/>
                <a:cs typeface="Arial" panose="020B0604020202020204" pitchFamily="34" charset="0"/>
              </a:rPr>
              <a:t>Equity Investment</a:t>
            </a:r>
          </a:p>
        </p:txBody>
      </p:sp>
      <p:pic>
        <p:nvPicPr>
          <p:cNvPr id="5" name="Picture 4">
            <a:extLst>
              <a:ext uri="{FF2B5EF4-FFF2-40B4-BE49-F238E27FC236}">
                <a16:creationId xmlns:a16="http://schemas.microsoft.com/office/drawing/2014/main" id="{9DE97985-8B1E-4AEE-A698-3AD7E918C08F}"/>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4209973" y="2406031"/>
            <a:ext cx="517859" cy="485144"/>
          </a:xfrm>
          <a:prstGeom prst="rect">
            <a:avLst/>
          </a:prstGeom>
        </p:spPr>
      </p:pic>
      <p:sp>
        <p:nvSpPr>
          <p:cNvPr id="29" name="TextBox 28">
            <a:extLst>
              <a:ext uri="{FF2B5EF4-FFF2-40B4-BE49-F238E27FC236}">
                <a16:creationId xmlns:a16="http://schemas.microsoft.com/office/drawing/2014/main" id="{58E09C3A-BBBC-4CDF-B0AB-8F341392C963}"/>
              </a:ext>
            </a:extLst>
          </p:cNvPr>
          <p:cNvSpPr txBox="1"/>
          <p:nvPr/>
        </p:nvSpPr>
        <p:spPr>
          <a:xfrm>
            <a:off x="5451464" y="3620369"/>
            <a:ext cx="1445282" cy="815646"/>
          </a:xfrm>
          <a:prstGeom prst="rect">
            <a:avLst/>
          </a:prstGeom>
          <a:noFill/>
        </p:spPr>
        <p:txBody>
          <a:bodyPr wrap="square" lIns="164564" tIns="82283" rIns="164564" bIns="82283" rtlCol="0">
            <a:spAutoFit/>
          </a:bodyPr>
          <a:lstStyle/>
          <a:p>
            <a:pPr algn="ctr">
              <a:lnSpc>
                <a:spcPct val="120000"/>
              </a:lnSpc>
            </a:pPr>
            <a:r>
              <a:rPr lang="en-US" sz="900" dirty="0">
                <a:solidFill>
                  <a:srgbClr val="9D958C"/>
                </a:solidFill>
                <a:latin typeface="Arial" panose="020B0604020202020204" pitchFamily="34" charset="0"/>
                <a:cs typeface="Arial" panose="020B0604020202020204" pitchFamily="34" charset="0"/>
              </a:rPr>
              <a:t>Direct investment into high impact businesses seeking growth capital</a:t>
            </a:r>
          </a:p>
        </p:txBody>
      </p:sp>
      <p:sp>
        <p:nvSpPr>
          <p:cNvPr id="10" name="TextBox 9">
            <a:extLst>
              <a:ext uri="{FF2B5EF4-FFF2-40B4-BE49-F238E27FC236}">
                <a16:creationId xmlns:a16="http://schemas.microsoft.com/office/drawing/2014/main" id="{9F6DB908-8746-4FF1-A23D-051B306806F4}"/>
              </a:ext>
            </a:extLst>
          </p:cNvPr>
          <p:cNvSpPr txBox="1"/>
          <p:nvPr/>
        </p:nvSpPr>
        <p:spPr>
          <a:xfrm>
            <a:off x="7456959" y="3019807"/>
            <a:ext cx="946372" cy="458459"/>
          </a:xfrm>
          <a:prstGeom prst="rect">
            <a:avLst/>
          </a:prstGeom>
          <a:noFill/>
        </p:spPr>
        <p:txBody>
          <a:bodyPr wrap="square" rtlCol="0">
            <a:spAutoFit/>
          </a:bodyPr>
          <a:lstStyle/>
          <a:p>
            <a:pPr algn="ctr">
              <a:lnSpc>
                <a:spcPct val="110000"/>
              </a:lnSpc>
            </a:pPr>
            <a:r>
              <a:rPr lang="en-US" sz="1125" b="1" dirty="0">
                <a:solidFill>
                  <a:srgbClr val="003A5C"/>
                </a:solidFill>
                <a:latin typeface="Arial" panose="020B0604020202020204" pitchFamily="34" charset="0"/>
                <a:ea typeface="Lato" panose="020F0502020204030203" pitchFamily="34" charset="0"/>
                <a:cs typeface="Arial" panose="020B0604020202020204" pitchFamily="34" charset="0"/>
              </a:rPr>
              <a:t>Technical Assistance</a:t>
            </a:r>
          </a:p>
        </p:txBody>
      </p:sp>
      <p:pic>
        <p:nvPicPr>
          <p:cNvPr id="19" name="Picture 18">
            <a:extLst>
              <a:ext uri="{FF2B5EF4-FFF2-40B4-BE49-F238E27FC236}">
                <a16:creationId xmlns:a16="http://schemas.microsoft.com/office/drawing/2014/main" id="{E001FF18-9514-4366-B661-FE006F58A4CD}"/>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7653013" y="2380482"/>
            <a:ext cx="554264" cy="517265"/>
          </a:xfrm>
          <a:prstGeom prst="rect">
            <a:avLst/>
          </a:prstGeom>
        </p:spPr>
      </p:pic>
      <p:sp>
        <p:nvSpPr>
          <p:cNvPr id="30" name="TextBox 29">
            <a:extLst>
              <a:ext uri="{FF2B5EF4-FFF2-40B4-BE49-F238E27FC236}">
                <a16:creationId xmlns:a16="http://schemas.microsoft.com/office/drawing/2014/main" id="{EAC9B47F-787D-4B4C-8B2C-2EFFC1E72C5D}"/>
              </a:ext>
            </a:extLst>
          </p:cNvPr>
          <p:cNvSpPr txBox="1"/>
          <p:nvPr/>
        </p:nvSpPr>
        <p:spPr>
          <a:xfrm>
            <a:off x="7099505" y="3620369"/>
            <a:ext cx="1661280" cy="981846"/>
          </a:xfrm>
          <a:prstGeom prst="rect">
            <a:avLst/>
          </a:prstGeom>
          <a:noFill/>
        </p:spPr>
        <p:txBody>
          <a:bodyPr wrap="square" lIns="164564" tIns="82283" rIns="164564" bIns="82283" rtlCol="0">
            <a:spAutoFit/>
          </a:bodyPr>
          <a:lstStyle/>
          <a:p>
            <a:pPr algn="ctr">
              <a:lnSpc>
                <a:spcPct val="120000"/>
              </a:lnSpc>
            </a:pPr>
            <a:r>
              <a:rPr lang="en-US" sz="900" dirty="0">
                <a:solidFill>
                  <a:srgbClr val="9D958C"/>
                </a:solidFill>
                <a:latin typeface="Arial" panose="020B0604020202020204" pitchFamily="34" charset="0"/>
                <a:cs typeface="Arial" panose="020B0604020202020204" pitchFamily="34" charset="0"/>
              </a:rPr>
              <a:t>Targeted technical assistance to promote viability or impact of potential DFC-supported projects</a:t>
            </a:r>
          </a:p>
        </p:txBody>
      </p:sp>
      <p:sp>
        <p:nvSpPr>
          <p:cNvPr id="33" name="Rectangle 32">
            <a:extLst>
              <a:ext uri="{FF2B5EF4-FFF2-40B4-BE49-F238E27FC236}">
                <a16:creationId xmlns:a16="http://schemas.microsoft.com/office/drawing/2014/main" id="{0A0434F5-16A5-A345-A307-5D3D60010657}"/>
              </a:ext>
            </a:extLst>
          </p:cNvPr>
          <p:cNvSpPr/>
          <p:nvPr/>
        </p:nvSpPr>
        <p:spPr>
          <a:xfrm>
            <a:off x="520923" y="1589964"/>
            <a:ext cx="628882" cy="53825"/>
          </a:xfrm>
          <a:prstGeom prst="rect">
            <a:avLst/>
          </a:prstGeom>
          <a:solidFill>
            <a:schemeClr val="accent2"/>
          </a:solidFill>
          <a:ln>
            <a:solidFill>
              <a:srgbClr val="EE7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E7623"/>
              </a:solidFill>
            </a:endParaRPr>
          </a:p>
        </p:txBody>
      </p:sp>
      <p:pic>
        <p:nvPicPr>
          <p:cNvPr id="2" name="Picture 1">
            <a:extLst>
              <a:ext uri="{FF2B5EF4-FFF2-40B4-BE49-F238E27FC236}">
                <a16:creationId xmlns:a16="http://schemas.microsoft.com/office/drawing/2014/main" id="{3CF3551C-ACBB-426A-A386-A0A52CC6B9A6}"/>
              </a:ext>
            </a:extLst>
          </p:cNvPr>
          <p:cNvPicPr>
            <a:picLocks noChangeAspect="1"/>
          </p:cNvPicPr>
          <p:nvPr/>
        </p:nvPicPr>
        <p:blipFill>
          <a:blip r:embed="rId13"/>
          <a:stretch>
            <a:fillRect/>
          </a:stretch>
        </p:blipFill>
        <p:spPr>
          <a:xfrm>
            <a:off x="0" y="838201"/>
            <a:ext cx="9177868" cy="5683418"/>
          </a:xfrm>
          <a:prstGeom prst="rect">
            <a:avLst/>
          </a:prstGeom>
        </p:spPr>
      </p:pic>
    </p:spTree>
    <p:extLst>
      <p:ext uri="{BB962C8B-B14F-4D97-AF65-F5344CB8AC3E}">
        <p14:creationId xmlns:p14="http://schemas.microsoft.com/office/powerpoint/2010/main" val="191071988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859</Words>
  <Application>Microsoft Office PowerPoint</Application>
  <PresentationFormat>On-screen Show (4:3)</PresentationFormat>
  <Paragraphs>139</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Lato</vt:lpstr>
      <vt:lpstr>Open Sans</vt:lpstr>
      <vt:lpstr>Times New Roman</vt:lpstr>
      <vt:lpstr>Wingdings</vt:lpstr>
      <vt:lpstr>Office Theme</vt:lpstr>
      <vt:lpstr>Working with the U.S. Private Sector: The Perspective from the U.S. Government</vt:lpstr>
      <vt:lpstr>Our Mission</vt:lpstr>
      <vt:lpstr>U.S. Commercial Service Offices  in ASEAN</vt:lpstr>
      <vt:lpstr>The Role of the Commercial Service</vt:lpstr>
      <vt:lpstr>Industry Groups in Action</vt:lpstr>
      <vt:lpstr>Working with the U.S. Government Case Study: HCMC Emergency Communications Center</vt:lpstr>
      <vt:lpstr>Partnering with the ASEAN Smart Cities Network</vt:lpstr>
      <vt:lpstr>PowerPoint Presentation</vt:lpstr>
      <vt:lpstr>PowerPoint Presentation</vt:lpstr>
      <vt:lpstr>PowerPoint Presentation</vt:lpstr>
      <vt:lpstr>PowerPoint Presentation</vt:lpstr>
      <vt:lpstr>ASEAN Commercial Officers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Rand</dc:creator>
  <cp:lastModifiedBy>Desai, Roshan (OST)</cp:lastModifiedBy>
  <cp:revision>9</cp:revision>
  <dcterms:created xsi:type="dcterms:W3CDTF">2020-11-17T13:41:51Z</dcterms:created>
  <dcterms:modified xsi:type="dcterms:W3CDTF">2020-11-17T23:10:04Z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2019-10-01T00:00:00Z</vt:filetime>
  </property>
  <property fmtid="{D5CDD505-2E9C-101B-9397-08002B2CF9AE}" pid="3" name="Creator">
    <vt:lpwstr>Acrobat PDFMaker 15 for PowerPoint</vt:lpwstr>
  </property>
  <property fmtid="{D5CDD505-2E9C-101B-9397-08002B2CF9AE}" pid="4" name="LastSaved">
    <vt:filetime>2020-11-17T00:00:00Z</vt:filetime>
  </property>
</Properties>
</file>