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339" r:id="rId4"/>
    <p:sldId id="264" r:id="rId5"/>
    <p:sldId id="343" r:id="rId6"/>
    <p:sldId id="342" r:id="rId7"/>
    <p:sldId id="33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6E812-ED6E-4508-AE2B-F0864035134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EE9C0-8D61-4DD7-BD09-DC8A63A2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7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1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5626-F087-4449-A668-B0437214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A0531-BD66-4306-964D-43FB3D144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3E69C-C2C6-4F5E-8E91-23FB5EE9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187D-DD50-43D5-988C-0EA46A7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AF0B4-D14B-4768-864E-6DCD4DC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8074-9AF0-4DC6-AD8D-110F6431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E2CF6-B739-453D-A146-BFF64BFE9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500E-40F4-4D02-8F23-A786974C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B986-D6D0-42B8-B67F-D0422F80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1ED0B-3EA0-4527-9BA9-6E7178FA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50C25-1A7E-4002-85A5-4D601674A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EBBFA-77EC-494C-BE25-4BB4773A6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C2838-6F4D-44BB-9D32-8E3FE540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F520A-A6EA-4B5E-A23D-C2749CDD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3BAE3-D1AF-4FB6-BC14-4C5ABAE2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005D-05CF-4317-BD1B-B26BA2E6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6F25-C298-4E46-A3AF-5E1460126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9FC6-7D3D-41F9-92B0-46C726A9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EEB4-3E7D-4595-ABE6-F5EB98A1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C9125-C369-4422-A4E6-16B3C36D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B71B-6877-4736-B562-BBF01293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A60A1-6ED4-4A72-8C69-4D7D0EBC2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F94F5-ADF7-4451-840E-816360D8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A77A5-6BCE-46C2-88F8-C5D5DFE9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8B96B-A0C8-408B-BD97-335802E7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7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E10A-6354-4E7B-9D39-43B4ED52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9CB1-68BF-4BC7-8BC5-F35F2DB77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6B016-1837-4A0A-ACC2-0901EA56E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B02D3-1389-444B-BFD0-05D0DD5D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C1214-09BA-4BDC-9CBE-51B855F2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0ED6B-9158-467F-8690-401356D3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EF60-6809-4906-B059-1A782590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052C8-9C2B-4473-8B36-54114EFED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AF95C-4486-4E88-832F-84E2548F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1C198-8F33-4ED2-B975-5061CCF25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C1098-A52C-48FF-8F90-5B2002A14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09327-15D7-4180-9339-B2EE8BF8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DF03D-E332-4A8E-86EE-7AFCDD2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098F3-8B4F-44B4-A010-CF563C37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D8B5-D0F7-446B-8E9E-B934559D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8F341-AEEF-48B0-BAB5-1106128D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3ABB9-3608-449F-A276-D7996594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D8D3F-7ACC-4270-B4AE-60E58EE6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BB1AA-C400-45C6-8EE8-1CDF3259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83D7C-8169-460D-9BC4-1C8F0F06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C9940-D06F-4D8E-9894-A4E939F1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6733-7CF2-4942-B55B-18F70303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07F6-59EC-4968-9C47-C9616EC6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17B12-1BB2-44C9-BD9A-CE03B91C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F84E8-8CF7-462C-B4CE-8A0937D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8A32B-5DCC-4F04-A02B-2D4488C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34359-7884-461B-9B80-0B2F0616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24F1-8533-463E-9781-BC9F634B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6AFA5-4BAA-4697-9B89-5729E8878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3D52-CA45-47D0-B713-5F2D34B05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8D558-4D90-4174-8A5D-2F362EAE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C7B1F-269E-4B99-A351-F5D8875D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B2A49-3315-4275-97AC-242E96F3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FC7B3-B72C-4AD1-8EDF-33363789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7BD3A-7C5B-47A0-916F-E800C6A48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9E5CB-4742-4B96-9814-BC4DEEE90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1C409-9AB2-40C5-8F3E-8D89D0176A9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D1AA1-80F1-4E12-BB75-CD3BC2E57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54193-05A3-4091-AC29-3B044C44F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A2C4B-953F-477D-9CF6-0F15BE6F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tda" TargetMode="External"/><Relationship Id="rId13" Type="http://schemas.openxmlformats.org/officeDocument/2006/relationships/hyperlink" Target="mailto:vfike@ustda.gov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12" Type="http://schemas.openxmlformats.org/officeDocument/2006/relationships/hyperlink" Target="http://www.ustd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USTDA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hyperlink" Target="mailto:ktoohers@ustda.gov" TargetMode="External"/><Relationship Id="rId10" Type="http://schemas.openxmlformats.org/officeDocument/2006/relationships/hyperlink" Target="https://www.linkedin.com/company/ustda/" TargetMode="External"/><Relationship Id="rId4" Type="http://schemas.openxmlformats.org/officeDocument/2006/relationships/hyperlink" Target="http://www.facebook.com/ustda" TargetMode="External"/><Relationship Id="rId9" Type="http://schemas.openxmlformats.org/officeDocument/2006/relationships/image" Target="../media/image15.png"/><Relationship Id="rId14" Type="http://schemas.openxmlformats.org/officeDocument/2006/relationships/hyperlink" Target="mailto:bmegorden@ustd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1C40553-FFF4-45F1-BB81-89E9AFAA7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157" y="4636959"/>
            <a:ext cx="5561143" cy="1198362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Smart Mobility: Working with the Private Sector</a:t>
            </a:r>
          </a:p>
        </p:txBody>
      </p:sp>
      <p:sp>
        <p:nvSpPr>
          <p:cNvPr id="9" name="AutoShape 2" descr="Home">
            <a:extLst>
              <a:ext uri="{FF2B5EF4-FFF2-40B4-BE49-F238E27FC236}">
                <a16:creationId xmlns:a16="http://schemas.microsoft.com/office/drawing/2014/main" id="{9C9271B5-7759-4A9D-B00C-4B444C3B5B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5" descr="Home">
            <a:extLst>
              <a:ext uri="{FF2B5EF4-FFF2-40B4-BE49-F238E27FC236}">
                <a16:creationId xmlns:a16="http://schemas.microsoft.com/office/drawing/2014/main" id="{2A2BC52B-4861-4774-B63F-29AA8444A0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1088472" cy="10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A1F4E8-9EBF-413F-AC2B-BB53D6BE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7" y="2442227"/>
            <a:ext cx="5145838" cy="16687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78C3E79-7C40-4733-AA17-9C75AF171AC0}"/>
              </a:ext>
            </a:extLst>
          </p:cNvPr>
          <p:cNvSpPr/>
          <p:nvPr/>
        </p:nvSpPr>
        <p:spPr>
          <a:xfrm>
            <a:off x="268157" y="5835321"/>
            <a:ext cx="285687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November 18, 2020</a:t>
            </a:r>
          </a:p>
        </p:txBody>
      </p:sp>
      <p:pic>
        <p:nvPicPr>
          <p:cNvPr id="39" name="Picture 38" descr="A train crossing a bridge over a river in a city&#10;&#10;Description automatically generated">
            <a:extLst>
              <a:ext uri="{FF2B5EF4-FFF2-40B4-BE49-F238E27FC236}">
                <a16:creationId xmlns:a16="http://schemas.microsoft.com/office/drawing/2014/main" id="{C62D1DAF-F41C-4E5B-8495-1F9DC1078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t="11834" r="24182" b="1807"/>
          <a:stretch/>
        </p:blipFill>
        <p:spPr>
          <a:xfrm>
            <a:off x="5413994" y="0"/>
            <a:ext cx="6778005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354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A2A40C-6D0A-4966-974E-798C7B7417B5}"/>
              </a:ext>
            </a:extLst>
          </p:cNvPr>
          <p:cNvSpPr/>
          <p:nvPr/>
        </p:nvSpPr>
        <p:spPr>
          <a:xfrm>
            <a:off x="4635500" y="0"/>
            <a:ext cx="7556500" cy="68580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C2765-DD31-4C00-B769-7606BBF8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4428"/>
            <a:ext cx="3424365" cy="4363844"/>
          </a:xfrm>
        </p:spPr>
        <p:txBody>
          <a:bodyPr anchor="t">
            <a:normAutofit/>
          </a:bodyPr>
          <a:lstStyle/>
          <a:p>
            <a:r>
              <a:rPr lang="en-US" sz="5500" b="1" dirty="0">
                <a:solidFill>
                  <a:srgbClr val="A6192E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USTDA’s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6272-DA32-4C0E-B725-375B0A6D6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5084" y="1200386"/>
            <a:ext cx="5741743" cy="4705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Project Preparation</a:t>
            </a: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Partnership Building</a:t>
            </a:r>
          </a:p>
          <a:p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85D1D-24AF-4DAB-ACCB-BA3687FBE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6" y="5906347"/>
            <a:ext cx="2114773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D9E99-3FF0-4996-9AFA-E69EE8C6BD89}"/>
              </a:ext>
            </a:extLst>
          </p:cNvPr>
          <p:cNvSpPr txBox="1"/>
          <p:nvPr/>
        </p:nvSpPr>
        <p:spPr>
          <a:xfrm>
            <a:off x="5473700" y="1853625"/>
            <a:ext cx="5245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Feasibility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Technical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Pilot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Engineering and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926FB-9CF9-4B9D-BB91-ADDA306CFBE7}"/>
              </a:ext>
            </a:extLst>
          </p:cNvPr>
          <p:cNvSpPr txBox="1"/>
          <p:nvPr/>
        </p:nvSpPr>
        <p:spPr>
          <a:xfrm>
            <a:off x="5473700" y="4521352"/>
            <a:ext cx="513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Reverse Trade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Light" panose="020B0502040204020203" pitchFamily="34" charset="0"/>
              </a:rPr>
              <a:t>Workshops</a:t>
            </a:r>
          </a:p>
        </p:txBody>
      </p:sp>
    </p:spTree>
    <p:extLst>
      <p:ext uri="{BB962C8B-B14F-4D97-AF65-F5344CB8AC3E}">
        <p14:creationId xmlns:p14="http://schemas.microsoft.com/office/powerpoint/2010/main" val="257236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85D1D-24AF-4DAB-ACCB-BA3687FB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6" y="5906347"/>
            <a:ext cx="2114773" cy="685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6048D87-4B9F-4A24-B0F4-C976F511AF11}"/>
              </a:ext>
            </a:extLst>
          </p:cNvPr>
          <p:cNvGrpSpPr/>
          <p:nvPr/>
        </p:nvGrpSpPr>
        <p:grpSpPr>
          <a:xfrm>
            <a:off x="435102" y="1967699"/>
            <a:ext cx="2350725" cy="2263662"/>
            <a:chOff x="977799" y="1699647"/>
            <a:chExt cx="1523536" cy="146710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C39A153-DD98-46AA-BA5C-6DAB1CE205DD}"/>
                </a:ext>
              </a:extLst>
            </p:cNvPr>
            <p:cNvSpPr/>
            <p:nvPr/>
          </p:nvSpPr>
          <p:spPr>
            <a:xfrm>
              <a:off x="977799" y="1699647"/>
              <a:ext cx="1523536" cy="1467109"/>
            </a:xfrm>
            <a:prstGeom prst="ellipse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Train">
              <a:extLst>
                <a:ext uri="{FF2B5EF4-FFF2-40B4-BE49-F238E27FC236}">
                  <a16:creationId xmlns:a16="http://schemas.microsoft.com/office/drawing/2014/main" id="{266EC783-F963-4A91-8D4B-6A5584C3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9534" y="1962862"/>
              <a:ext cx="960065" cy="96006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C1EA4-0996-49C9-B014-A712FF19914B}"/>
              </a:ext>
            </a:extLst>
          </p:cNvPr>
          <p:cNvGrpSpPr/>
          <p:nvPr/>
        </p:nvGrpSpPr>
        <p:grpSpPr>
          <a:xfrm>
            <a:off x="9264752" y="1963207"/>
            <a:ext cx="2355389" cy="2268153"/>
            <a:chOff x="7294714" y="1599003"/>
            <a:chExt cx="1523536" cy="146710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D4C629-CAB3-4179-8C68-A4CAE7E926FA}"/>
                </a:ext>
              </a:extLst>
            </p:cNvPr>
            <p:cNvSpPr/>
            <p:nvPr/>
          </p:nvSpPr>
          <p:spPr>
            <a:xfrm>
              <a:off x="7294714" y="1599003"/>
              <a:ext cx="1523536" cy="1467109"/>
            </a:xfrm>
            <a:prstGeom prst="ellipse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Cruise ship">
              <a:extLst>
                <a:ext uri="{FF2B5EF4-FFF2-40B4-BE49-F238E27FC236}">
                  <a16:creationId xmlns:a16="http://schemas.microsoft.com/office/drawing/2014/main" id="{C9546887-A505-46C7-9136-322BDB85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4590" y="1824244"/>
              <a:ext cx="960047" cy="96004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10526E-AD78-45D2-A264-0C75B8C422DA}"/>
              </a:ext>
            </a:extLst>
          </p:cNvPr>
          <p:cNvGrpSpPr/>
          <p:nvPr/>
        </p:nvGrpSpPr>
        <p:grpSpPr>
          <a:xfrm>
            <a:off x="3363775" y="1967701"/>
            <a:ext cx="2355389" cy="2268153"/>
            <a:chOff x="3743371" y="1650024"/>
            <a:chExt cx="1523536" cy="146710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2BA614-F4A3-4214-A3B0-7E1DC998127B}"/>
                </a:ext>
              </a:extLst>
            </p:cNvPr>
            <p:cNvSpPr/>
            <p:nvPr/>
          </p:nvSpPr>
          <p:spPr>
            <a:xfrm>
              <a:off x="3743371" y="1650024"/>
              <a:ext cx="1523536" cy="1467109"/>
            </a:xfrm>
            <a:prstGeom prst="ellipse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Bus">
              <a:extLst>
                <a:ext uri="{FF2B5EF4-FFF2-40B4-BE49-F238E27FC236}">
                  <a16:creationId xmlns:a16="http://schemas.microsoft.com/office/drawing/2014/main" id="{2F67C1D0-816D-4A3D-BA91-E34A101F4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25115" y="1903554"/>
              <a:ext cx="960047" cy="960047"/>
            </a:xfrm>
            <a:prstGeom prst="rect">
              <a:avLst/>
            </a:prstGeom>
          </p:spPr>
        </p:pic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837D9B7B-62F5-4674-A525-358ECFC5343A}"/>
              </a:ext>
            </a:extLst>
          </p:cNvPr>
          <p:cNvSpPr txBox="1">
            <a:spLocks/>
          </p:cNvSpPr>
          <p:nvPr/>
        </p:nvSpPr>
        <p:spPr>
          <a:xfrm>
            <a:off x="907454" y="4243356"/>
            <a:ext cx="1979850" cy="739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Railways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6437425-5DB2-41D3-9BA8-59B78F8FB193}"/>
              </a:ext>
            </a:extLst>
          </p:cNvPr>
          <p:cNvSpPr txBox="1">
            <a:spLocks/>
          </p:cNvSpPr>
          <p:nvPr/>
        </p:nvSpPr>
        <p:spPr>
          <a:xfrm>
            <a:off x="3306925" y="4429301"/>
            <a:ext cx="2698309" cy="739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ITS, Highways &amp; Mass Transit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68A3875-F78E-4209-B388-43864B9F396D}"/>
              </a:ext>
            </a:extLst>
          </p:cNvPr>
          <p:cNvSpPr txBox="1">
            <a:spLocks/>
          </p:cNvSpPr>
          <p:nvPr/>
        </p:nvSpPr>
        <p:spPr>
          <a:xfrm>
            <a:off x="9559849" y="4429301"/>
            <a:ext cx="1914018" cy="739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Ports &amp; Shipping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648877B-BBF9-4797-9FD9-ADA8A1321C6B}"/>
              </a:ext>
            </a:extLst>
          </p:cNvPr>
          <p:cNvSpPr txBox="1">
            <a:spLocks/>
          </p:cNvSpPr>
          <p:nvPr/>
        </p:nvSpPr>
        <p:spPr>
          <a:xfrm>
            <a:off x="409436" y="143312"/>
            <a:ext cx="7647046" cy="119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A6192E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Transportation Sector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DCC382-D61E-4298-AD31-D58534CC3356}"/>
              </a:ext>
            </a:extLst>
          </p:cNvPr>
          <p:cNvGrpSpPr/>
          <p:nvPr/>
        </p:nvGrpSpPr>
        <p:grpSpPr>
          <a:xfrm>
            <a:off x="6331415" y="1967699"/>
            <a:ext cx="2360426" cy="2268153"/>
            <a:chOff x="9512582" y="1581731"/>
            <a:chExt cx="1526794" cy="146710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4F46E5-DA06-4073-A11E-2EF96E417ABB}"/>
                </a:ext>
              </a:extLst>
            </p:cNvPr>
            <p:cNvSpPr/>
            <p:nvPr/>
          </p:nvSpPr>
          <p:spPr>
            <a:xfrm>
              <a:off x="9512582" y="1581731"/>
              <a:ext cx="1523536" cy="1467109"/>
            </a:xfrm>
            <a:prstGeom prst="ellipse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White Plane Silhouette Clip Art - Airplane Vector Png White PNG Image |  Transparent PNG Free Download on SeekPNG">
              <a:extLst>
                <a:ext uri="{FF2B5EF4-FFF2-40B4-BE49-F238E27FC236}">
                  <a16:creationId xmlns:a16="http://schemas.microsoft.com/office/drawing/2014/main" id="{17A0EBA4-A94B-4FC0-9035-6C0B83196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69">
              <a:off x="9515840" y="1994896"/>
              <a:ext cx="1523536" cy="719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113C64C4-90EA-4BB2-A3A7-E7F27ABE8CAA}"/>
              </a:ext>
            </a:extLst>
          </p:cNvPr>
          <p:cNvSpPr txBox="1">
            <a:spLocks/>
          </p:cNvSpPr>
          <p:nvPr/>
        </p:nvSpPr>
        <p:spPr>
          <a:xfrm>
            <a:off x="6552100" y="4243355"/>
            <a:ext cx="1914018" cy="739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Aviation</a:t>
            </a:r>
          </a:p>
        </p:txBody>
      </p:sp>
    </p:spTree>
    <p:extLst>
      <p:ext uri="{BB962C8B-B14F-4D97-AF65-F5344CB8AC3E}">
        <p14:creationId xmlns:p14="http://schemas.microsoft.com/office/powerpoint/2010/main" val="64022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0BDB-0FBB-4531-BAAB-949AE596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6" y="444752"/>
            <a:ext cx="5241213" cy="809368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A6192E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Advancing Smart Transportation Infrastructure Solutions </a:t>
            </a:r>
          </a:p>
        </p:txBody>
      </p:sp>
      <p:sp>
        <p:nvSpPr>
          <p:cNvPr id="5" name="Content Placeholder 2053">
            <a:extLst>
              <a:ext uri="{FF2B5EF4-FFF2-40B4-BE49-F238E27FC236}">
                <a16:creationId xmlns:a16="http://schemas.microsoft.com/office/drawing/2014/main" id="{187EF1B6-DCC6-41B3-8905-F25AE2955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07" y="1476496"/>
            <a:ext cx="6080264" cy="4207475"/>
          </a:xfrm>
        </p:spPr>
        <p:txBody>
          <a:bodyPr>
            <a:normAutofit lnSpcReduction="10000"/>
          </a:bodyPr>
          <a:lstStyle/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Traffic control centers &amp; traffic management solutions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Intelligent transportation system (ITS) planning &amp; upgrades 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Mass transit network planning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 rapid transit (BRT) systems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Traveler information systems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Multimodal system coordination </a:t>
            </a:r>
          </a:p>
          <a:p>
            <a:pPr marL="800100" lvl="1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Integrated ticketing and fare collection systems  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8800" dirty="0">
              <a:solidFill>
                <a:srgbClr val="002F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DC3D4E-2A5D-432E-87FB-491DE40ED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6" y="5906347"/>
            <a:ext cx="2114773" cy="685800"/>
          </a:xfrm>
          <a:prstGeom prst="rect">
            <a:avLst/>
          </a:prstGeom>
        </p:spPr>
      </p:pic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659AB212-8487-433A-A75B-A88446D86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r="10389"/>
          <a:stretch/>
        </p:blipFill>
        <p:spPr>
          <a:xfrm>
            <a:off x="5983070" y="0"/>
            <a:ext cx="6208930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847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3C311A-E0B5-484F-8C9D-A20E8FD9CBA2}"/>
              </a:ext>
            </a:extLst>
          </p:cNvPr>
          <p:cNvSpPr/>
          <p:nvPr/>
        </p:nvSpPr>
        <p:spPr>
          <a:xfrm>
            <a:off x="5480998" y="3977078"/>
            <a:ext cx="6510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/>
                <a:cs typeface="Segoe UI" panose="020B0502040204020203" pitchFamily="34" charset="0"/>
              </a:rPr>
              <a:t>USTDA is supporting the development of an </a:t>
            </a:r>
            <a:r>
              <a:rPr lang="en-US" b="1" dirty="0">
                <a:latin typeface="Roboto" panose="02000000000000000000"/>
                <a:cs typeface="Segoe UI" panose="020B0502040204020203" pitchFamily="34" charset="0"/>
              </a:rPr>
              <a:t>Intelligent Transportation System </a:t>
            </a:r>
            <a:r>
              <a:rPr lang="en-US" dirty="0">
                <a:latin typeface="Roboto" panose="02000000000000000000"/>
                <a:cs typeface="Segoe UI" panose="020B0502040204020203" pitchFamily="34" charset="0"/>
              </a:rPr>
              <a:t>in Metro Cebu to improve traffic surveillance and road safety operations.</a:t>
            </a:r>
            <a:endParaRPr lang="en-US" b="1" dirty="0">
              <a:latin typeface="Roboto" panose="0200000000000000000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/>
                <a:cs typeface="Segoe UI" panose="020B0502040204020203" pitchFamily="34" charset="0"/>
              </a:rPr>
              <a:t>The technical assistance will propose a detailed plan to modernize the region’s traffic control and monitoring system and define the infrastructure and system upgrades needed for Project implementation.</a:t>
            </a:r>
            <a:endParaRPr lang="en-US" sz="1400" dirty="0">
              <a:latin typeface="Roboto" panose="0200000000000000000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F3A37-2C0D-4F6B-A53A-F3073613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6" y="5906347"/>
            <a:ext cx="2114773" cy="6858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B98BA5B-A284-4C6B-8B30-6A0BC2FF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521817-B3A3-4F6C-90A6-32C5307C6D1E}"/>
              </a:ext>
            </a:extLst>
          </p:cNvPr>
          <p:cNvSpPr txBox="1">
            <a:spLocks/>
          </p:cNvSpPr>
          <p:nvPr/>
        </p:nvSpPr>
        <p:spPr>
          <a:xfrm>
            <a:off x="409436" y="3582132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A619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Cebu City, Philippines</a:t>
            </a:r>
          </a:p>
        </p:txBody>
      </p:sp>
      <p:pic>
        <p:nvPicPr>
          <p:cNvPr id="25" name="Picture 24" descr="A building with trees in the background&#10;&#10;Description automatically generated">
            <a:extLst>
              <a:ext uri="{FF2B5EF4-FFF2-40B4-BE49-F238E27FC236}">
                <a16:creationId xmlns:a16="http://schemas.microsoft.com/office/drawing/2014/main" id="{5C5434A4-AC7C-41B0-8CC7-247DC9A59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26790" b="28352"/>
          <a:stretch/>
        </p:blipFill>
        <p:spPr>
          <a:xfrm>
            <a:off x="0" y="0"/>
            <a:ext cx="12192000" cy="3710604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496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3C311A-E0B5-484F-8C9D-A20E8FD9CBA2}"/>
              </a:ext>
            </a:extLst>
          </p:cNvPr>
          <p:cNvSpPr/>
          <p:nvPr/>
        </p:nvSpPr>
        <p:spPr>
          <a:xfrm>
            <a:off x="5480998" y="3977078"/>
            <a:ext cx="6510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/>
                <a:cs typeface="Segoe UI" panose="020B0502040204020203" pitchFamily="34" charset="0"/>
              </a:rPr>
              <a:t>A USTDA-funded feasibility study assessed the viability of constructing an </a:t>
            </a:r>
            <a:r>
              <a:rPr lang="en-US" b="1" dirty="0">
                <a:latin typeface="Roboto" panose="02000000000000000000"/>
                <a:cs typeface="Segoe UI" panose="020B0502040204020203" pitchFamily="34" charset="0"/>
              </a:rPr>
              <a:t>integrated operations center (IOC) for the Ho Chi Minh City Metro</a:t>
            </a:r>
            <a:r>
              <a:rPr lang="en-US" dirty="0">
                <a:latin typeface="Roboto" panose="02000000000000000000"/>
                <a:cs typeface="Segoe UI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/>
                <a:cs typeface="Segoe UI" panose="020B0502040204020203" pitchFamily="34" charset="0"/>
              </a:rPr>
              <a:t>The study included technical specifications, project cost estimates, and a preliminary implementation plan to prepare the project sponsors for financing and implementation.</a:t>
            </a:r>
            <a:endParaRPr lang="en-US" sz="1400" dirty="0">
              <a:latin typeface="Roboto" panose="0200000000000000000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F3A37-2C0D-4F6B-A53A-F3073613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6" y="5906347"/>
            <a:ext cx="2114773" cy="6858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C43A1BE-80D9-4A2F-BA15-C162F24B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6" y="3582132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A619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 Chi Minh City, Vietnam</a:t>
            </a:r>
          </a:p>
        </p:txBody>
      </p:sp>
      <p:pic>
        <p:nvPicPr>
          <p:cNvPr id="11" name="Picture 10" descr="A group of people standing next to a fence&#10;&#10;Description automatically generated">
            <a:extLst>
              <a:ext uri="{FF2B5EF4-FFF2-40B4-BE49-F238E27FC236}">
                <a16:creationId xmlns:a16="http://schemas.microsoft.com/office/drawing/2014/main" id="{22B0441C-084F-4CB3-9432-B907B759EB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0" b="5429"/>
          <a:stretch/>
        </p:blipFill>
        <p:spPr>
          <a:xfrm>
            <a:off x="1" y="0"/>
            <a:ext cx="12192000" cy="3710602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667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B235B0-C60E-4C36-A36C-F5F9B91D3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336" y="473455"/>
            <a:ext cx="4713341" cy="4927602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Connect with USTDA</a:t>
            </a:r>
          </a:p>
          <a:p>
            <a:endParaRPr lang="en-US" sz="2800" b="1" dirty="0"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endParaRPr lang="en-US" sz="2800" b="1" dirty="0"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algn="l"/>
            <a:endParaRPr lang="en-US" sz="2800" b="1" dirty="0">
              <a:latin typeface="Roboto" panose="02000000000000000000" pitchFamily="2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" name="AutoShape 2" descr="Home">
            <a:extLst>
              <a:ext uri="{FF2B5EF4-FFF2-40B4-BE49-F238E27FC236}">
                <a16:creationId xmlns:a16="http://schemas.microsoft.com/office/drawing/2014/main" id="{89588892-AA9C-4F43-B71A-B816265F21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22700" y="49534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1F335-AF95-4682-A144-485BCF624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87" y="513258"/>
            <a:ext cx="3167278" cy="10271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3B3D66-40D8-41B3-ABFE-7494784C958B}"/>
              </a:ext>
            </a:extLst>
          </p:cNvPr>
          <p:cNvCxnSpPr>
            <a:cxnSpLocks/>
          </p:cNvCxnSpPr>
          <p:nvPr/>
        </p:nvCxnSpPr>
        <p:spPr>
          <a:xfrm>
            <a:off x="5807658" y="354720"/>
            <a:ext cx="0" cy="610395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9">
            <a:hlinkClick r:id="rId4"/>
            <a:extLst>
              <a:ext uri="{FF2B5EF4-FFF2-40B4-BE49-F238E27FC236}">
                <a16:creationId xmlns:a16="http://schemas.microsoft.com/office/drawing/2014/main" id="{A33EF0B7-93F3-42CD-BA53-B8864BD950B9}"/>
              </a:ext>
            </a:extLst>
          </p:cNvPr>
          <p:cNvSpPr>
            <a:spLocks noChangeAspect="1"/>
          </p:cNvSpPr>
          <p:nvPr/>
        </p:nvSpPr>
        <p:spPr>
          <a:xfrm>
            <a:off x="733181" y="2880349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10">
            <a:hlinkClick r:id="rId6"/>
            <a:extLst>
              <a:ext uri="{FF2B5EF4-FFF2-40B4-BE49-F238E27FC236}">
                <a16:creationId xmlns:a16="http://schemas.microsoft.com/office/drawing/2014/main" id="{6BF699E0-7273-48E7-8913-87E5F66CB86E}"/>
              </a:ext>
            </a:extLst>
          </p:cNvPr>
          <p:cNvSpPr>
            <a:spLocks noChangeAspect="1"/>
          </p:cNvSpPr>
          <p:nvPr/>
        </p:nvSpPr>
        <p:spPr>
          <a:xfrm>
            <a:off x="1816255" y="2743822"/>
            <a:ext cx="1188720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1">
            <a:hlinkClick r:id="rId8"/>
            <a:extLst>
              <a:ext uri="{FF2B5EF4-FFF2-40B4-BE49-F238E27FC236}">
                <a16:creationId xmlns:a16="http://schemas.microsoft.com/office/drawing/2014/main" id="{B80757B3-2152-4D94-AFDF-CEB989DEC835}"/>
              </a:ext>
            </a:extLst>
          </p:cNvPr>
          <p:cNvSpPr>
            <a:spLocks noChangeAspect="1"/>
          </p:cNvSpPr>
          <p:nvPr/>
        </p:nvSpPr>
        <p:spPr>
          <a:xfrm>
            <a:off x="4302705" y="2880349"/>
            <a:ext cx="914400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object 12">
            <a:hlinkClick r:id="rId10"/>
            <a:extLst>
              <a:ext uri="{FF2B5EF4-FFF2-40B4-BE49-F238E27FC236}">
                <a16:creationId xmlns:a16="http://schemas.microsoft.com/office/drawing/2014/main" id="{1BBE9702-2342-45F1-952E-98C7798250F4}"/>
              </a:ext>
            </a:extLst>
          </p:cNvPr>
          <p:cNvSpPr>
            <a:spLocks noChangeAspect="1"/>
          </p:cNvSpPr>
          <p:nvPr/>
        </p:nvSpPr>
        <p:spPr>
          <a:xfrm>
            <a:off x="3173649" y="2880349"/>
            <a:ext cx="914400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AB4083-A8AF-4F8E-87AA-7496361C61DE}"/>
              </a:ext>
            </a:extLst>
          </p:cNvPr>
          <p:cNvSpPr/>
          <p:nvPr/>
        </p:nvSpPr>
        <p:spPr>
          <a:xfrm>
            <a:off x="512682" y="4161187"/>
            <a:ext cx="5052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  <a:hlinkClick r:id="rId12"/>
              </a:rPr>
              <a:t>www.ustda.gov</a:t>
            </a:r>
            <a:r>
              <a:rPr lang="en-US" sz="2400" b="1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| +1 703-875-4357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36A64-884B-4AB5-A549-333E71683809}"/>
              </a:ext>
            </a:extLst>
          </p:cNvPr>
          <p:cNvSpPr/>
          <p:nvPr/>
        </p:nvSpPr>
        <p:spPr>
          <a:xfrm>
            <a:off x="1296787" y="4984112"/>
            <a:ext cx="334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1101 Wilson Blvd. Suite 1100</a:t>
            </a:r>
          </a:p>
          <a:p>
            <a:pPr algn="ctr"/>
            <a:r>
              <a:rPr lang="fr-FR" sz="2400" b="1" dirty="0">
                <a:solidFill>
                  <a:srgbClr val="002F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Arlington, VA 22209</a:t>
            </a:r>
            <a:endParaRPr lang="en-US" sz="2400" b="1" dirty="0">
              <a:solidFill>
                <a:srgbClr val="002F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8DC73-79C4-4FCE-A9EA-59C07B74599B}"/>
              </a:ext>
            </a:extLst>
          </p:cNvPr>
          <p:cNvSpPr txBox="1"/>
          <p:nvPr/>
        </p:nvSpPr>
        <p:spPr>
          <a:xfrm>
            <a:off x="6384343" y="1026816"/>
            <a:ext cx="55611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Verinda Fike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Regional Director for the Indo-Pacific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USTDA — Washington, D.C.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hlinkClick r:id="rId13"/>
              </a:rPr>
              <a:t>vfike@ustda.gov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Brandon Megorden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USTDA Regional Manager for Asia 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U.S. Embassy — Bangkok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hlinkClick r:id="rId14"/>
              </a:rPr>
              <a:t>bmegorden@ustda.gov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Kevin Toohers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Country Manager, Indo-Pacific Region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Surface Transportation Lead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USTDA – Washington, D.C.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hlinkClick r:id="rId15"/>
            </a:endParaRP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hlinkClick r:id="rId15"/>
              </a:rPr>
              <a:t>ktoohers@ustda.gov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496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283</Words>
  <Application>Microsoft Office PowerPoint</Application>
  <PresentationFormat>Widescreen</PresentationFormat>
  <Paragraphs>57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Segoe UI</vt:lpstr>
      <vt:lpstr>Segoe UI Light</vt:lpstr>
      <vt:lpstr>Office Theme</vt:lpstr>
      <vt:lpstr>PowerPoint Presentation</vt:lpstr>
      <vt:lpstr>USTDA’s Tools</vt:lpstr>
      <vt:lpstr>PowerPoint Presentation</vt:lpstr>
      <vt:lpstr>Advancing Smart Transportation Infrastructure Solutions </vt:lpstr>
      <vt:lpstr>PowerPoint Presentation</vt:lpstr>
      <vt:lpstr>Ho Chi Minh City, Vietnam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Toohers, Kevin</dc:creator>
  <cp:lastModifiedBy>Desai, Roshan (OST)</cp:lastModifiedBy>
  <cp:revision>25</cp:revision>
  <dcterms:created xsi:type="dcterms:W3CDTF">2020-11-16T18:54:55Z</dcterms:created>
  <dcterms:modified xsi:type="dcterms:W3CDTF">2020-11-17T23:12:27Z</dcterms:modified>
</cp:coreProperties>
</file>