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4" r:id="rId5"/>
    <p:sldMasterId id="2147483696" r:id="rId6"/>
    <p:sldMasterId id="2147483713" r:id="rId7"/>
  </p:sldMasterIdLst>
  <p:notesMasterIdLst>
    <p:notesMasterId r:id="rId24"/>
  </p:notesMasterIdLst>
  <p:handoutMasterIdLst>
    <p:handoutMasterId r:id="rId25"/>
  </p:handoutMasterIdLst>
  <p:sldIdLst>
    <p:sldId id="327" r:id="rId8"/>
    <p:sldId id="392" r:id="rId9"/>
    <p:sldId id="483" r:id="rId10"/>
    <p:sldId id="446" r:id="rId11"/>
    <p:sldId id="477" r:id="rId12"/>
    <p:sldId id="418" r:id="rId13"/>
    <p:sldId id="420" r:id="rId14"/>
    <p:sldId id="484" r:id="rId15"/>
    <p:sldId id="485" r:id="rId16"/>
    <p:sldId id="412" r:id="rId17"/>
    <p:sldId id="259" r:id="rId18"/>
    <p:sldId id="260" r:id="rId19"/>
    <p:sldId id="486" r:id="rId20"/>
    <p:sldId id="405" r:id="rId21"/>
    <p:sldId id="414" r:id="rId22"/>
    <p:sldId id="406" r:id="rId23"/>
  </p:sldIdLst>
  <p:sldSz cx="9144000" cy="6858000" type="screen4x3"/>
  <p:notesSz cx="7010400" cy="9236075"/>
  <p:defaultText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7"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7" algn="l" defTabSz="914318" rtl="0" eaLnBrk="1" latinLnBrk="0" hangingPunct="1">
      <a:defRPr sz="1800" kern="1200">
        <a:solidFill>
          <a:schemeClr val="tx1"/>
        </a:solidFill>
        <a:latin typeface="+mn-lt"/>
        <a:ea typeface="+mn-ea"/>
        <a:cs typeface="+mn-cs"/>
      </a:defRPr>
    </a:lvl6pPr>
    <a:lvl7pPr marL="2742956" algn="l" defTabSz="914318" rtl="0" eaLnBrk="1" latinLnBrk="0" hangingPunct="1">
      <a:defRPr sz="1800" kern="1200">
        <a:solidFill>
          <a:schemeClr val="tx1"/>
        </a:solidFill>
        <a:latin typeface="+mn-lt"/>
        <a:ea typeface="+mn-ea"/>
        <a:cs typeface="+mn-cs"/>
      </a:defRPr>
    </a:lvl7pPr>
    <a:lvl8pPr marL="3200115" algn="l" defTabSz="914318" rtl="0" eaLnBrk="1" latinLnBrk="0" hangingPunct="1">
      <a:defRPr sz="1800" kern="1200">
        <a:solidFill>
          <a:schemeClr val="tx1"/>
        </a:solidFill>
        <a:latin typeface="+mn-lt"/>
        <a:ea typeface="+mn-ea"/>
        <a:cs typeface="+mn-cs"/>
      </a:defRPr>
    </a:lvl8pPr>
    <a:lvl9pPr marL="3657274" algn="l" defTabSz="91431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09E13DE-AD42-4A14-AE34-BE88271DBA98}">
          <p14:sldIdLst>
            <p14:sldId id="327"/>
            <p14:sldId id="392"/>
            <p14:sldId id="483"/>
            <p14:sldId id="446"/>
            <p14:sldId id="477"/>
            <p14:sldId id="418"/>
            <p14:sldId id="420"/>
            <p14:sldId id="484"/>
            <p14:sldId id="485"/>
            <p14:sldId id="412"/>
            <p14:sldId id="259"/>
            <p14:sldId id="260"/>
            <p14:sldId id="486"/>
            <p14:sldId id="405"/>
            <p14:sldId id="414"/>
            <p14:sldId id="406"/>
          </p14:sldIdLst>
        </p14:section>
        <p14:section name="Appendix" id="{02457319-8213-4C32-8C45-9DD2948E1EBB}">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rner, Jeffrey" initials="WJ" lastIdx="8" clrIdx="0">
    <p:extLst>
      <p:ext uri="{19B8F6BF-5375-455C-9EA6-DF929625EA0E}">
        <p15:presenceInfo xmlns:p15="http://schemas.microsoft.com/office/powerpoint/2012/main" userId="S::warnerjm@state.gov::2784757f-f8c5-4c74-a620-218c39269d2f" providerId="AD"/>
      </p:ext>
    </p:extLst>
  </p:cmAuthor>
  <p:cmAuthor id="2" name="Capistrano, Norm" initials="CN" lastIdx="5" clrIdx="1">
    <p:extLst>
      <p:ext uri="{19B8F6BF-5375-455C-9EA6-DF929625EA0E}">
        <p15:presenceInfo xmlns:p15="http://schemas.microsoft.com/office/powerpoint/2012/main" userId="S::capistranonl@state.gov::7d41c364-fda0-4f2d-afca-74b7cde8ad5e" providerId="AD"/>
      </p:ext>
    </p:extLst>
  </p:cmAuthor>
  <p:cmAuthor id="3" name="Santiago Fink, Helen" initials="SH" lastIdx="1" clrIdx="2">
    <p:extLst>
      <p:ext uri="{19B8F6BF-5375-455C-9EA6-DF929625EA0E}">
        <p15:presenceInfo xmlns:p15="http://schemas.microsoft.com/office/powerpoint/2012/main" userId="S::santiagofinkh@state.gov::63774d5a-434b-4983-813b-23f3568c3de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355"/>
    <a:srgbClr val="000000"/>
    <a:srgbClr val="234D7F"/>
    <a:srgbClr val="1D3F69"/>
    <a:srgbClr val="2C5F9C"/>
    <a:srgbClr val="316BB1"/>
    <a:srgbClr val="0D1D31"/>
    <a:srgbClr val="142D4C"/>
    <a:srgbClr val="618DC3"/>
    <a:srgbClr val="213F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00" autoAdjust="0"/>
    <p:restoredTop sz="87625" autoAdjust="0"/>
  </p:normalViewPr>
  <p:slideViewPr>
    <p:cSldViewPr snapToGrid="0">
      <p:cViewPr varScale="1">
        <p:scale>
          <a:sx n="59" d="100"/>
          <a:sy n="59" d="100"/>
        </p:scale>
        <p:origin x="1050" y="-36"/>
      </p:cViewPr>
      <p:guideLst>
        <p:guide orient="horz" pos="2160"/>
        <p:guide pos="2880"/>
      </p:guideLst>
    </p:cSldViewPr>
  </p:slideViewPr>
  <p:notesTextViewPr>
    <p:cViewPr>
      <p:scale>
        <a:sx n="1" d="1"/>
        <a:sy n="1" d="1"/>
      </p:scale>
      <p:origin x="0" y="0"/>
    </p:cViewPr>
  </p:notesTextViewPr>
  <p:sorterViewPr>
    <p:cViewPr>
      <p:scale>
        <a:sx n="100" d="100"/>
        <a:sy n="100" d="100"/>
      </p:scale>
      <p:origin x="0" y="-287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C64934-3C2F-4EDB-BFDE-F2E34021085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91BDA85-77BF-480C-94C1-DBED9F200409}">
      <dgm:prSet/>
      <dgm:spPr/>
      <dgm:t>
        <a:bodyPr/>
        <a:lstStyle/>
        <a:p>
          <a:r>
            <a:rPr lang="en-US" u="sng"/>
            <a:t>Amount of Funding</a:t>
          </a:r>
          <a:r>
            <a:rPr lang="en-US"/>
            <a:t>: A minimum of $30,000 USD and a maximum of $300,000 USD per award. The total amount available for awards is $1,000,000 USD.</a:t>
          </a:r>
        </a:p>
      </dgm:t>
    </dgm:pt>
    <dgm:pt modelId="{ECBD3A9E-B296-4C7A-A946-60BE674D7DEB}" type="parTrans" cxnId="{6B0A4B6E-D9E2-4FD8-85A3-9C52F800130D}">
      <dgm:prSet/>
      <dgm:spPr/>
      <dgm:t>
        <a:bodyPr/>
        <a:lstStyle/>
        <a:p>
          <a:endParaRPr lang="en-US"/>
        </a:p>
      </dgm:t>
    </dgm:pt>
    <dgm:pt modelId="{ED15C04F-769A-43A6-98E6-832ADD3C1364}" type="sibTrans" cxnId="{6B0A4B6E-D9E2-4FD8-85A3-9C52F800130D}">
      <dgm:prSet/>
      <dgm:spPr/>
      <dgm:t>
        <a:bodyPr/>
        <a:lstStyle/>
        <a:p>
          <a:endParaRPr lang="en-US"/>
        </a:p>
      </dgm:t>
    </dgm:pt>
    <dgm:pt modelId="{96DAF909-B4EC-4660-909F-A1BE200FA64E}">
      <dgm:prSet/>
      <dgm:spPr/>
      <dgm:t>
        <a:bodyPr/>
        <a:lstStyle/>
        <a:p>
          <a:r>
            <a:rPr lang="en-US" u="sng"/>
            <a:t>Eligibility to Apply</a:t>
          </a:r>
          <a:r>
            <a:rPr lang="en-US"/>
            <a:t>: Stakeholders (small businesses, NGOs and universities) from </a:t>
          </a:r>
          <a:r>
            <a:rPr lang="en-US" u="sng"/>
            <a:t>ASEAN Cities and eligible countries</a:t>
          </a:r>
          <a:r>
            <a:rPr lang="en-US"/>
            <a:t>: Cambodia and Laos (environment and health projects only) Indonesia, Malaysia, Philippines, Thailand, and Vietnam </a:t>
          </a:r>
        </a:p>
      </dgm:t>
    </dgm:pt>
    <dgm:pt modelId="{F8F191E2-F4AF-42EC-94E0-40F1FB951475}" type="parTrans" cxnId="{64D14889-91E2-4724-8B73-260FA6EC6646}">
      <dgm:prSet/>
      <dgm:spPr/>
      <dgm:t>
        <a:bodyPr/>
        <a:lstStyle/>
        <a:p>
          <a:endParaRPr lang="en-US"/>
        </a:p>
      </dgm:t>
    </dgm:pt>
    <dgm:pt modelId="{6273308F-261A-4642-8220-3AFEF56FB8E7}" type="sibTrans" cxnId="{64D14889-91E2-4724-8B73-260FA6EC6646}">
      <dgm:prSet/>
      <dgm:spPr/>
      <dgm:t>
        <a:bodyPr/>
        <a:lstStyle/>
        <a:p>
          <a:endParaRPr lang="en-US"/>
        </a:p>
      </dgm:t>
    </dgm:pt>
    <dgm:pt modelId="{DB84BD7C-DA76-4A65-A537-F52FA3FFF1C6}">
      <dgm:prSet/>
      <dgm:spPr/>
      <dgm:t>
        <a:bodyPr/>
        <a:lstStyle/>
        <a:p>
          <a:r>
            <a:rPr lang="en-US"/>
            <a:t>Proposals must offer a </a:t>
          </a:r>
          <a:r>
            <a:rPr lang="en-US" u="sng"/>
            <a:t>sustainable net-zero/low carbon solution to address a documented urban challenge</a:t>
          </a:r>
          <a:r>
            <a:rPr lang="en-US"/>
            <a:t>. Solutions may be technological, nature-based, financial, organizational, or take another form to meet a documented urban challenge (supported by local planning documents, government policies, university research, etc.) </a:t>
          </a:r>
        </a:p>
      </dgm:t>
    </dgm:pt>
    <dgm:pt modelId="{1D2A8332-481F-4A77-9D7E-C07EDEB0516B}" type="parTrans" cxnId="{88E69844-8B31-4484-B56F-B3B13635E2C8}">
      <dgm:prSet/>
      <dgm:spPr/>
      <dgm:t>
        <a:bodyPr/>
        <a:lstStyle/>
        <a:p>
          <a:endParaRPr lang="en-US"/>
        </a:p>
      </dgm:t>
    </dgm:pt>
    <dgm:pt modelId="{B863CF06-63AC-4760-BB4A-363B1078E08A}" type="sibTrans" cxnId="{88E69844-8B31-4484-B56F-B3B13635E2C8}">
      <dgm:prSet/>
      <dgm:spPr/>
      <dgm:t>
        <a:bodyPr/>
        <a:lstStyle/>
        <a:p>
          <a:endParaRPr lang="en-US"/>
        </a:p>
      </dgm:t>
    </dgm:pt>
    <dgm:pt modelId="{F0E96037-7EBB-4FCA-A3FA-002547072671}" type="pres">
      <dgm:prSet presAssocID="{3BC64934-3C2F-4EDB-BFDE-F2E340210850}" presName="linear" presStyleCnt="0">
        <dgm:presLayoutVars>
          <dgm:animLvl val="lvl"/>
          <dgm:resizeHandles val="exact"/>
        </dgm:presLayoutVars>
      </dgm:prSet>
      <dgm:spPr/>
    </dgm:pt>
    <dgm:pt modelId="{640390A5-889E-4FE7-97F2-52F29313B166}" type="pres">
      <dgm:prSet presAssocID="{A91BDA85-77BF-480C-94C1-DBED9F200409}" presName="parentText" presStyleLbl="node1" presStyleIdx="0" presStyleCnt="3">
        <dgm:presLayoutVars>
          <dgm:chMax val="0"/>
          <dgm:bulletEnabled val="1"/>
        </dgm:presLayoutVars>
      </dgm:prSet>
      <dgm:spPr/>
    </dgm:pt>
    <dgm:pt modelId="{558C32DD-83D7-4CD9-B2CA-0D79CBB784C3}" type="pres">
      <dgm:prSet presAssocID="{ED15C04F-769A-43A6-98E6-832ADD3C1364}" presName="spacer" presStyleCnt="0"/>
      <dgm:spPr/>
    </dgm:pt>
    <dgm:pt modelId="{B71F53D5-25BB-46A9-953C-2C645D9C6243}" type="pres">
      <dgm:prSet presAssocID="{96DAF909-B4EC-4660-909F-A1BE200FA64E}" presName="parentText" presStyleLbl="node1" presStyleIdx="1" presStyleCnt="3">
        <dgm:presLayoutVars>
          <dgm:chMax val="0"/>
          <dgm:bulletEnabled val="1"/>
        </dgm:presLayoutVars>
      </dgm:prSet>
      <dgm:spPr/>
    </dgm:pt>
    <dgm:pt modelId="{6EE03443-6FC3-4EE1-8589-07729B317D29}" type="pres">
      <dgm:prSet presAssocID="{6273308F-261A-4642-8220-3AFEF56FB8E7}" presName="spacer" presStyleCnt="0"/>
      <dgm:spPr/>
    </dgm:pt>
    <dgm:pt modelId="{EEAD3248-1348-47A2-B1AD-2C934E876DC1}" type="pres">
      <dgm:prSet presAssocID="{DB84BD7C-DA76-4A65-A537-F52FA3FFF1C6}" presName="parentText" presStyleLbl="node1" presStyleIdx="2" presStyleCnt="3">
        <dgm:presLayoutVars>
          <dgm:chMax val="0"/>
          <dgm:bulletEnabled val="1"/>
        </dgm:presLayoutVars>
      </dgm:prSet>
      <dgm:spPr/>
    </dgm:pt>
  </dgm:ptLst>
  <dgm:cxnLst>
    <dgm:cxn modelId="{E8EFE20C-A725-496B-95DB-69833373261A}" type="presOf" srcId="{96DAF909-B4EC-4660-909F-A1BE200FA64E}" destId="{B71F53D5-25BB-46A9-953C-2C645D9C6243}" srcOrd="0" destOrd="0" presId="urn:microsoft.com/office/officeart/2005/8/layout/vList2"/>
    <dgm:cxn modelId="{6DB09F23-D3D9-4ABB-B9CC-6751FA62C8ED}" type="presOf" srcId="{3BC64934-3C2F-4EDB-BFDE-F2E340210850}" destId="{F0E96037-7EBB-4FCA-A3FA-002547072671}" srcOrd="0" destOrd="0" presId="urn:microsoft.com/office/officeart/2005/8/layout/vList2"/>
    <dgm:cxn modelId="{DCDB3F27-8FE8-4300-9721-5965BFC5DA1F}" type="presOf" srcId="{A91BDA85-77BF-480C-94C1-DBED9F200409}" destId="{640390A5-889E-4FE7-97F2-52F29313B166}" srcOrd="0" destOrd="0" presId="urn:microsoft.com/office/officeart/2005/8/layout/vList2"/>
    <dgm:cxn modelId="{837BC12B-EBE7-4DCD-BE38-F1F542D7A649}" type="presOf" srcId="{DB84BD7C-DA76-4A65-A537-F52FA3FFF1C6}" destId="{EEAD3248-1348-47A2-B1AD-2C934E876DC1}" srcOrd="0" destOrd="0" presId="urn:microsoft.com/office/officeart/2005/8/layout/vList2"/>
    <dgm:cxn modelId="{88E69844-8B31-4484-B56F-B3B13635E2C8}" srcId="{3BC64934-3C2F-4EDB-BFDE-F2E340210850}" destId="{DB84BD7C-DA76-4A65-A537-F52FA3FFF1C6}" srcOrd="2" destOrd="0" parTransId="{1D2A8332-481F-4A77-9D7E-C07EDEB0516B}" sibTransId="{B863CF06-63AC-4760-BB4A-363B1078E08A}"/>
    <dgm:cxn modelId="{6B0A4B6E-D9E2-4FD8-85A3-9C52F800130D}" srcId="{3BC64934-3C2F-4EDB-BFDE-F2E340210850}" destId="{A91BDA85-77BF-480C-94C1-DBED9F200409}" srcOrd="0" destOrd="0" parTransId="{ECBD3A9E-B296-4C7A-A946-60BE674D7DEB}" sibTransId="{ED15C04F-769A-43A6-98E6-832ADD3C1364}"/>
    <dgm:cxn modelId="{64D14889-91E2-4724-8B73-260FA6EC6646}" srcId="{3BC64934-3C2F-4EDB-BFDE-F2E340210850}" destId="{96DAF909-B4EC-4660-909F-A1BE200FA64E}" srcOrd="1" destOrd="0" parTransId="{F8F191E2-F4AF-42EC-94E0-40F1FB951475}" sibTransId="{6273308F-261A-4642-8220-3AFEF56FB8E7}"/>
    <dgm:cxn modelId="{9BD6D030-3972-4F2D-A56D-22789C50BEF4}" type="presParOf" srcId="{F0E96037-7EBB-4FCA-A3FA-002547072671}" destId="{640390A5-889E-4FE7-97F2-52F29313B166}" srcOrd="0" destOrd="0" presId="urn:microsoft.com/office/officeart/2005/8/layout/vList2"/>
    <dgm:cxn modelId="{25E3D0EF-54B1-4560-8219-F7BF9335A8F9}" type="presParOf" srcId="{F0E96037-7EBB-4FCA-A3FA-002547072671}" destId="{558C32DD-83D7-4CD9-B2CA-0D79CBB784C3}" srcOrd="1" destOrd="0" presId="urn:microsoft.com/office/officeart/2005/8/layout/vList2"/>
    <dgm:cxn modelId="{6FE83EF6-9CA7-4F2E-B13E-1C4CF2C54B30}" type="presParOf" srcId="{F0E96037-7EBB-4FCA-A3FA-002547072671}" destId="{B71F53D5-25BB-46A9-953C-2C645D9C6243}" srcOrd="2" destOrd="0" presId="urn:microsoft.com/office/officeart/2005/8/layout/vList2"/>
    <dgm:cxn modelId="{BD13ED5E-E832-47B8-AE5C-31427C2BF06C}" type="presParOf" srcId="{F0E96037-7EBB-4FCA-A3FA-002547072671}" destId="{6EE03443-6FC3-4EE1-8589-07729B317D29}" srcOrd="3" destOrd="0" presId="urn:microsoft.com/office/officeart/2005/8/layout/vList2"/>
    <dgm:cxn modelId="{E5CD9B75-BD65-4CDE-8F81-47DEB79ECACD}" type="presParOf" srcId="{F0E96037-7EBB-4FCA-A3FA-002547072671}" destId="{EEAD3248-1348-47A2-B1AD-2C934E876DC1}"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3B4DF1-BF8A-48FA-9966-7B29A66927FB}"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4758DE2E-7C51-4CD7-B96A-D48EF431E686}">
      <dgm:prSet custT="1"/>
      <dgm:spPr/>
      <dgm:t>
        <a:bodyPr/>
        <a:lstStyle/>
        <a:p>
          <a:r>
            <a:rPr lang="en-US" sz="2800" b="0" i="0" dirty="0"/>
            <a:t>Professional Exchange Program on Circular Waste Management – </a:t>
          </a:r>
        </a:p>
        <a:p>
          <a:r>
            <a:rPr lang="en-US" sz="2000" b="0" i="0" dirty="0"/>
            <a:t>Study tour: Oct.3-14, 2022,</a:t>
          </a:r>
        </a:p>
        <a:p>
          <a:r>
            <a:rPr lang="en-US" sz="2000" b="0" i="0" dirty="0"/>
            <a:t>Singapore and Washington, DC ​</a:t>
          </a:r>
          <a:endParaRPr lang="en-US" sz="2000" dirty="0"/>
        </a:p>
      </dgm:t>
    </dgm:pt>
    <dgm:pt modelId="{23C3C87D-0BFA-4B85-B86C-2F1DE6DF31D1}" type="parTrans" cxnId="{1D170441-5AFF-4476-BE1F-8F7787C97A9F}">
      <dgm:prSet/>
      <dgm:spPr/>
      <dgm:t>
        <a:bodyPr/>
        <a:lstStyle/>
        <a:p>
          <a:endParaRPr lang="en-US"/>
        </a:p>
      </dgm:t>
    </dgm:pt>
    <dgm:pt modelId="{9F2B717C-C4BB-42D2-ABD7-63993EDAC4C1}" type="sibTrans" cxnId="{1D170441-5AFF-4476-BE1F-8F7787C97A9F}">
      <dgm:prSet/>
      <dgm:spPr/>
      <dgm:t>
        <a:bodyPr/>
        <a:lstStyle/>
        <a:p>
          <a:endParaRPr lang="en-US"/>
        </a:p>
      </dgm:t>
    </dgm:pt>
    <dgm:pt modelId="{AF280E5A-EEF8-4C16-8BE0-23E9BDD156E0}">
      <dgm:prSet custT="1"/>
      <dgm:spPr/>
      <dgm:t>
        <a:bodyPr/>
        <a:lstStyle/>
        <a:p>
          <a:r>
            <a:rPr lang="en-US" sz="3100" dirty="0"/>
            <a:t>Green Buildings Innovation </a:t>
          </a:r>
        </a:p>
        <a:p>
          <a:r>
            <a:rPr lang="en-US" sz="2000" dirty="0"/>
            <a:t>Launch date:  </a:t>
          </a:r>
        </a:p>
        <a:p>
          <a:r>
            <a:rPr lang="en-US" sz="2000" dirty="0"/>
            <a:t>~Sept. 1-7, 2022,</a:t>
          </a:r>
        </a:p>
        <a:p>
          <a:r>
            <a:rPr lang="en-US" sz="2000" dirty="0"/>
            <a:t>Singapore </a:t>
          </a:r>
        </a:p>
      </dgm:t>
    </dgm:pt>
    <dgm:pt modelId="{5FE758DA-DD12-4FCA-94BC-53132F8E1A66}" type="parTrans" cxnId="{6D54EE8A-06F6-4B40-87E7-7A941214DED8}">
      <dgm:prSet/>
      <dgm:spPr/>
      <dgm:t>
        <a:bodyPr/>
        <a:lstStyle/>
        <a:p>
          <a:endParaRPr lang="en-US"/>
        </a:p>
      </dgm:t>
    </dgm:pt>
    <dgm:pt modelId="{9A0EEE17-B047-4875-A96F-08022FC9CE51}" type="sibTrans" cxnId="{6D54EE8A-06F6-4B40-87E7-7A941214DED8}">
      <dgm:prSet/>
      <dgm:spPr/>
      <dgm:t>
        <a:bodyPr/>
        <a:lstStyle/>
        <a:p>
          <a:endParaRPr lang="en-US"/>
        </a:p>
      </dgm:t>
    </dgm:pt>
    <dgm:pt modelId="{7EFECF1B-4DF2-4F12-8230-7DCCB67578B7}" type="pres">
      <dgm:prSet presAssocID="{E03B4DF1-BF8A-48FA-9966-7B29A66927FB}" presName="diagram" presStyleCnt="0">
        <dgm:presLayoutVars>
          <dgm:dir/>
          <dgm:resizeHandles val="exact"/>
        </dgm:presLayoutVars>
      </dgm:prSet>
      <dgm:spPr/>
    </dgm:pt>
    <dgm:pt modelId="{49C3578E-CAA5-4CF6-99C0-E15744434C1C}" type="pres">
      <dgm:prSet presAssocID="{4758DE2E-7C51-4CD7-B96A-D48EF431E686}" presName="node" presStyleLbl="node1" presStyleIdx="0" presStyleCnt="2">
        <dgm:presLayoutVars>
          <dgm:bulletEnabled val="1"/>
        </dgm:presLayoutVars>
      </dgm:prSet>
      <dgm:spPr/>
    </dgm:pt>
    <dgm:pt modelId="{2999FD04-22E4-4868-B381-626F713D4D91}" type="pres">
      <dgm:prSet presAssocID="{9F2B717C-C4BB-42D2-ABD7-63993EDAC4C1}" presName="sibTrans" presStyleCnt="0"/>
      <dgm:spPr/>
    </dgm:pt>
    <dgm:pt modelId="{AEC2354C-546E-4A46-BD47-66D678ED3614}" type="pres">
      <dgm:prSet presAssocID="{AF280E5A-EEF8-4C16-8BE0-23E9BDD156E0}" presName="node" presStyleLbl="node1" presStyleIdx="1" presStyleCnt="2" custLinFactNeighborX="585">
        <dgm:presLayoutVars>
          <dgm:bulletEnabled val="1"/>
        </dgm:presLayoutVars>
      </dgm:prSet>
      <dgm:spPr/>
    </dgm:pt>
  </dgm:ptLst>
  <dgm:cxnLst>
    <dgm:cxn modelId="{F9A06A3B-6AE9-4984-B98A-102693CDE1D7}" type="presOf" srcId="{AF280E5A-EEF8-4C16-8BE0-23E9BDD156E0}" destId="{AEC2354C-546E-4A46-BD47-66D678ED3614}" srcOrd="0" destOrd="0" presId="urn:microsoft.com/office/officeart/2005/8/layout/default"/>
    <dgm:cxn modelId="{1D170441-5AFF-4476-BE1F-8F7787C97A9F}" srcId="{E03B4DF1-BF8A-48FA-9966-7B29A66927FB}" destId="{4758DE2E-7C51-4CD7-B96A-D48EF431E686}" srcOrd="0" destOrd="0" parTransId="{23C3C87D-0BFA-4B85-B86C-2F1DE6DF31D1}" sibTransId="{9F2B717C-C4BB-42D2-ABD7-63993EDAC4C1}"/>
    <dgm:cxn modelId="{6D54EE8A-06F6-4B40-87E7-7A941214DED8}" srcId="{E03B4DF1-BF8A-48FA-9966-7B29A66927FB}" destId="{AF280E5A-EEF8-4C16-8BE0-23E9BDD156E0}" srcOrd="1" destOrd="0" parTransId="{5FE758DA-DD12-4FCA-94BC-53132F8E1A66}" sibTransId="{9A0EEE17-B047-4875-A96F-08022FC9CE51}"/>
    <dgm:cxn modelId="{00CBCFF2-1358-460D-A691-50D9F9224BAC}" type="presOf" srcId="{E03B4DF1-BF8A-48FA-9966-7B29A66927FB}" destId="{7EFECF1B-4DF2-4F12-8230-7DCCB67578B7}" srcOrd="0" destOrd="0" presId="urn:microsoft.com/office/officeart/2005/8/layout/default"/>
    <dgm:cxn modelId="{D1AFD8FE-3586-4B17-9E40-B2AC0BC3C79A}" type="presOf" srcId="{4758DE2E-7C51-4CD7-B96A-D48EF431E686}" destId="{49C3578E-CAA5-4CF6-99C0-E15744434C1C}" srcOrd="0" destOrd="0" presId="urn:microsoft.com/office/officeart/2005/8/layout/default"/>
    <dgm:cxn modelId="{5B8B1EF1-0928-48BF-A3C4-D56A49B61217}" type="presParOf" srcId="{7EFECF1B-4DF2-4F12-8230-7DCCB67578B7}" destId="{49C3578E-CAA5-4CF6-99C0-E15744434C1C}" srcOrd="0" destOrd="0" presId="urn:microsoft.com/office/officeart/2005/8/layout/default"/>
    <dgm:cxn modelId="{0CCCC17F-11F5-4943-A18E-F67C03F060DC}" type="presParOf" srcId="{7EFECF1B-4DF2-4F12-8230-7DCCB67578B7}" destId="{2999FD04-22E4-4868-B381-626F713D4D91}" srcOrd="1" destOrd="0" presId="urn:microsoft.com/office/officeart/2005/8/layout/default"/>
    <dgm:cxn modelId="{CF5F8A3F-072B-468B-A65D-C8AE9A50DFE2}" type="presParOf" srcId="{7EFECF1B-4DF2-4F12-8230-7DCCB67578B7}" destId="{AEC2354C-546E-4A46-BD47-66D678ED3614}"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0390A5-889E-4FE7-97F2-52F29313B166}">
      <dsp:nvSpPr>
        <dsp:cNvPr id="0" name=""/>
        <dsp:cNvSpPr/>
      </dsp:nvSpPr>
      <dsp:spPr>
        <a:xfrm>
          <a:off x="0" y="51850"/>
          <a:ext cx="4697730" cy="131664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u="sng" kern="1200"/>
            <a:t>Amount of Funding</a:t>
          </a:r>
          <a:r>
            <a:rPr lang="en-US" sz="1300" kern="1200"/>
            <a:t>: A minimum of $30,000 USD and a maximum of $300,000 USD per award. The total amount available for awards is $1,000,000 USD.</a:t>
          </a:r>
        </a:p>
      </dsp:txBody>
      <dsp:txXfrm>
        <a:off x="64273" y="116123"/>
        <a:ext cx="4569184" cy="1188099"/>
      </dsp:txXfrm>
    </dsp:sp>
    <dsp:sp modelId="{B71F53D5-25BB-46A9-953C-2C645D9C6243}">
      <dsp:nvSpPr>
        <dsp:cNvPr id="0" name=""/>
        <dsp:cNvSpPr/>
      </dsp:nvSpPr>
      <dsp:spPr>
        <a:xfrm>
          <a:off x="0" y="1405935"/>
          <a:ext cx="4697730" cy="131664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u="sng" kern="1200"/>
            <a:t>Eligibility to Apply</a:t>
          </a:r>
          <a:r>
            <a:rPr lang="en-US" sz="1300" kern="1200"/>
            <a:t>: Stakeholders (small businesses, NGOs and universities) from </a:t>
          </a:r>
          <a:r>
            <a:rPr lang="en-US" sz="1300" u="sng" kern="1200"/>
            <a:t>ASEAN Cities and eligible countries</a:t>
          </a:r>
          <a:r>
            <a:rPr lang="en-US" sz="1300" kern="1200"/>
            <a:t>: Cambodia and Laos (environment and health projects only) Indonesia, Malaysia, Philippines, Thailand, and Vietnam </a:t>
          </a:r>
        </a:p>
      </dsp:txBody>
      <dsp:txXfrm>
        <a:off x="64273" y="1470208"/>
        <a:ext cx="4569184" cy="1188099"/>
      </dsp:txXfrm>
    </dsp:sp>
    <dsp:sp modelId="{EEAD3248-1348-47A2-B1AD-2C934E876DC1}">
      <dsp:nvSpPr>
        <dsp:cNvPr id="0" name=""/>
        <dsp:cNvSpPr/>
      </dsp:nvSpPr>
      <dsp:spPr>
        <a:xfrm>
          <a:off x="0" y="2760020"/>
          <a:ext cx="4697730" cy="131664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Proposals must offer a </a:t>
          </a:r>
          <a:r>
            <a:rPr lang="en-US" sz="1300" u="sng" kern="1200"/>
            <a:t>sustainable net-zero/low carbon solution to address a documented urban challenge</a:t>
          </a:r>
          <a:r>
            <a:rPr lang="en-US" sz="1300" kern="1200"/>
            <a:t>. Solutions may be technological, nature-based, financial, organizational, or take another form to meet a documented urban challenge (supported by local planning documents, government policies, university research, etc.) </a:t>
          </a:r>
        </a:p>
      </dsp:txBody>
      <dsp:txXfrm>
        <a:off x="64273" y="2824293"/>
        <a:ext cx="4569184" cy="11880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C3578E-CAA5-4CF6-99C0-E15744434C1C}">
      <dsp:nvSpPr>
        <dsp:cNvPr id="0" name=""/>
        <dsp:cNvSpPr/>
      </dsp:nvSpPr>
      <dsp:spPr>
        <a:xfrm>
          <a:off x="402842" y="574"/>
          <a:ext cx="4194439" cy="2516663"/>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dirty="0"/>
            <a:t>Professional Exchange Program on Circular Waste Management – </a:t>
          </a:r>
        </a:p>
        <a:p>
          <a:pPr marL="0" lvl="0" indent="0" algn="ctr" defTabSz="1244600">
            <a:lnSpc>
              <a:spcPct val="90000"/>
            </a:lnSpc>
            <a:spcBef>
              <a:spcPct val="0"/>
            </a:spcBef>
            <a:spcAft>
              <a:spcPct val="35000"/>
            </a:spcAft>
            <a:buNone/>
          </a:pPr>
          <a:r>
            <a:rPr lang="en-US" sz="2000" b="0" i="0" kern="1200" dirty="0"/>
            <a:t>Study tour: Oct.3-14, 2022,</a:t>
          </a:r>
        </a:p>
        <a:p>
          <a:pPr marL="0" lvl="0" indent="0" algn="ctr" defTabSz="1244600">
            <a:lnSpc>
              <a:spcPct val="90000"/>
            </a:lnSpc>
            <a:spcBef>
              <a:spcPct val="0"/>
            </a:spcBef>
            <a:spcAft>
              <a:spcPct val="35000"/>
            </a:spcAft>
            <a:buNone/>
          </a:pPr>
          <a:r>
            <a:rPr lang="en-US" sz="2000" b="0" i="0" kern="1200" dirty="0"/>
            <a:t>Singapore and Washington, DC ​</a:t>
          </a:r>
          <a:endParaRPr lang="en-US" sz="2000" kern="1200" dirty="0"/>
        </a:p>
      </dsp:txBody>
      <dsp:txXfrm>
        <a:off x="402842" y="574"/>
        <a:ext cx="4194439" cy="2516663"/>
      </dsp:txXfrm>
    </dsp:sp>
    <dsp:sp modelId="{AEC2354C-546E-4A46-BD47-66D678ED3614}">
      <dsp:nvSpPr>
        <dsp:cNvPr id="0" name=""/>
        <dsp:cNvSpPr/>
      </dsp:nvSpPr>
      <dsp:spPr>
        <a:xfrm>
          <a:off x="427379" y="2936681"/>
          <a:ext cx="4194439" cy="2516663"/>
        </a:xfrm>
        <a:prstGeom prst="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Green Buildings Innovation </a:t>
          </a:r>
        </a:p>
        <a:p>
          <a:pPr marL="0" lvl="0" indent="0" algn="ctr" defTabSz="1377950">
            <a:lnSpc>
              <a:spcPct val="90000"/>
            </a:lnSpc>
            <a:spcBef>
              <a:spcPct val="0"/>
            </a:spcBef>
            <a:spcAft>
              <a:spcPct val="35000"/>
            </a:spcAft>
            <a:buNone/>
          </a:pPr>
          <a:r>
            <a:rPr lang="en-US" sz="2000" kern="1200" dirty="0"/>
            <a:t>Launch date:  </a:t>
          </a:r>
        </a:p>
        <a:p>
          <a:pPr marL="0" lvl="0" indent="0" algn="ctr" defTabSz="1377950">
            <a:lnSpc>
              <a:spcPct val="90000"/>
            </a:lnSpc>
            <a:spcBef>
              <a:spcPct val="0"/>
            </a:spcBef>
            <a:spcAft>
              <a:spcPct val="35000"/>
            </a:spcAft>
            <a:buNone/>
          </a:pPr>
          <a:r>
            <a:rPr lang="en-US" sz="2000" kern="1200" dirty="0"/>
            <a:t>~Sept. 1-7, 2022,</a:t>
          </a:r>
        </a:p>
        <a:p>
          <a:pPr marL="0" lvl="0" indent="0" algn="ctr" defTabSz="1377950">
            <a:lnSpc>
              <a:spcPct val="90000"/>
            </a:lnSpc>
            <a:spcBef>
              <a:spcPct val="0"/>
            </a:spcBef>
            <a:spcAft>
              <a:spcPct val="35000"/>
            </a:spcAft>
            <a:buNone/>
          </a:pPr>
          <a:r>
            <a:rPr lang="en-US" sz="2000" kern="1200" dirty="0"/>
            <a:t>Singapore </a:t>
          </a:r>
        </a:p>
      </dsp:txBody>
      <dsp:txXfrm>
        <a:off x="427379" y="2936681"/>
        <a:ext cx="4194439" cy="251666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40" y="1"/>
            <a:ext cx="3038475" cy="461963"/>
          </a:xfrm>
          <a:prstGeom prst="rect">
            <a:avLst/>
          </a:prstGeom>
        </p:spPr>
        <p:txBody>
          <a:bodyPr vert="horz" lIns="91440" tIns="45720" rIns="91440" bIns="45720" rtlCol="0"/>
          <a:lstStyle>
            <a:lvl1pPr algn="r">
              <a:defRPr sz="1200"/>
            </a:lvl1pPr>
          </a:lstStyle>
          <a:p>
            <a:fld id="{4D7EEA76-C2AE-4544-8BF4-4E47E4D83E0F}" type="datetimeFigureOut">
              <a:rPr lang="en-US" smtClean="0"/>
              <a:t>4/7/2022</a:t>
            </a:fld>
            <a:endParaRPr lang="en-US"/>
          </a:p>
        </p:txBody>
      </p:sp>
      <p:sp>
        <p:nvSpPr>
          <p:cNvPr id="4" name="Footer Placeholder 3"/>
          <p:cNvSpPr>
            <a:spLocks noGrp="1"/>
          </p:cNvSpPr>
          <p:nvPr>
            <p:ph type="ftr" sz="quarter" idx="2"/>
          </p:nvPr>
        </p:nvSpPr>
        <p:spPr>
          <a:xfrm>
            <a:off x="2" y="8772526"/>
            <a:ext cx="3038475"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772526"/>
            <a:ext cx="3038475" cy="461963"/>
          </a:xfrm>
          <a:prstGeom prst="rect">
            <a:avLst/>
          </a:prstGeom>
        </p:spPr>
        <p:txBody>
          <a:bodyPr vert="horz" lIns="91440" tIns="45720" rIns="91440" bIns="45720" rtlCol="0" anchor="b"/>
          <a:lstStyle>
            <a:lvl1pPr algn="r">
              <a:defRPr sz="1200"/>
            </a:lvl1pPr>
          </a:lstStyle>
          <a:p>
            <a:fld id="{F98F1E1C-55F6-46AD-B5DA-B779D5272EF8}" type="slidenum">
              <a:rPr lang="en-US" smtClean="0"/>
              <a:t>‹#›</a:t>
            </a:fld>
            <a:endParaRPr lang="en-US"/>
          </a:p>
        </p:txBody>
      </p:sp>
    </p:spTree>
    <p:extLst>
      <p:ext uri="{BB962C8B-B14F-4D97-AF65-F5344CB8AC3E}">
        <p14:creationId xmlns:p14="http://schemas.microsoft.com/office/powerpoint/2010/main" val="681241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475" cy="4621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41" y="0"/>
            <a:ext cx="3038475" cy="462120"/>
          </a:xfrm>
          <a:prstGeom prst="rect">
            <a:avLst/>
          </a:prstGeom>
        </p:spPr>
        <p:txBody>
          <a:bodyPr vert="horz" lIns="91440" tIns="45720" rIns="91440" bIns="45720" rtlCol="0"/>
          <a:lstStyle>
            <a:lvl1pPr algn="r">
              <a:defRPr sz="1200"/>
            </a:lvl1pPr>
          </a:lstStyle>
          <a:p>
            <a:fld id="{74A32A23-9F71-443D-A093-E21F92388309}" type="datetimeFigureOut">
              <a:rPr lang="en-US" smtClean="0"/>
              <a:t>4/7/2022</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387768"/>
            <a:ext cx="5607050" cy="415591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772378"/>
            <a:ext cx="3038475" cy="4621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41" y="8772378"/>
            <a:ext cx="3038475" cy="462120"/>
          </a:xfrm>
          <a:prstGeom prst="rect">
            <a:avLst/>
          </a:prstGeom>
        </p:spPr>
        <p:txBody>
          <a:bodyPr vert="horz" lIns="91440" tIns="45720" rIns="91440" bIns="45720" rtlCol="0" anchor="b"/>
          <a:lstStyle>
            <a:lvl1pPr algn="r">
              <a:defRPr sz="1200"/>
            </a:lvl1pPr>
          </a:lstStyle>
          <a:p>
            <a:fld id="{54FC0A3F-9962-4153-9904-F5FBCE7DF2FB}" type="slidenum">
              <a:rPr lang="en-US" smtClean="0"/>
              <a:t>‹#›</a:t>
            </a:fld>
            <a:endParaRPr lang="en-US"/>
          </a:p>
        </p:txBody>
      </p:sp>
    </p:spTree>
    <p:extLst>
      <p:ext uri="{BB962C8B-B14F-4D97-AF65-F5344CB8AC3E}">
        <p14:creationId xmlns:p14="http://schemas.microsoft.com/office/powerpoint/2010/main" val="939565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asean.usmission.gov/smart-cities-business-innovation-fund/"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r>
              <a:rPr lang="en-US"/>
              <a:t>Weekly Update - 27 July 2018  </a:t>
            </a:r>
          </a:p>
        </p:txBody>
      </p:sp>
      <p:sp>
        <p:nvSpPr>
          <p:cNvPr id="4" name="Slide Number Placeholder 3"/>
          <p:cNvSpPr>
            <a:spLocks noGrp="1"/>
          </p:cNvSpPr>
          <p:nvPr>
            <p:ph type="sldNum" sz="quarter" idx="10"/>
          </p:nvPr>
        </p:nvSpPr>
        <p:spPr/>
        <p:txBody>
          <a:bodyPr/>
          <a:lstStyle/>
          <a:p>
            <a:fld id="{D78ED628-F480-4854-BF30-646539A667F0}"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54694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Smart Cities Business Innovation Fund – RFP, https://asean.usmission.gov/smart-cities-business-innovation-fund/</a:t>
            </a:r>
          </a:p>
          <a:p>
            <a:endParaRPr lang="en-US" dirty="0"/>
          </a:p>
          <a:p>
            <a:r>
              <a:rPr lang="en-US" dirty="0"/>
              <a:t>https://www.state.gov/connecting-climate-entrepreneurs-cce/</a:t>
            </a:r>
          </a:p>
          <a:p>
            <a:endParaRPr lang="en-US" dirty="0"/>
          </a:p>
        </p:txBody>
      </p:sp>
      <p:sp>
        <p:nvSpPr>
          <p:cNvPr id="4" name="Slide Number Placeholder 3"/>
          <p:cNvSpPr>
            <a:spLocks noGrp="1"/>
          </p:cNvSpPr>
          <p:nvPr>
            <p:ph type="sldNum" sz="quarter" idx="10"/>
          </p:nvPr>
        </p:nvSpPr>
        <p:spPr/>
        <p:txBody>
          <a:bodyPr/>
          <a:lstStyle/>
          <a:p>
            <a:pPr marL="0" marR="0" lvl="0" indent="0" algn="r" defTabSz="914318" rtl="0" eaLnBrk="1" fontAlgn="auto" latinLnBrk="0" hangingPunct="1">
              <a:lnSpc>
                <a:spcPct val="100000"/>
              </a:lnSpc>
              <a:spcBef>
                <a:spcPts val="0"/>
              </a:spcBef>
              <a:spcAft>
                <a:spcPts val="0"/>
              </a:spcAft>
              <a:buClrTx/>
              <a:buSzTx/>
              <a:buFontTx/>
              <a:buNone/>
              <a:tabLst/>
              <a:defRPr/>
            </a:pPr>
            <a:fld id="{54FC0A3F-9962-4153-9904-F5FBCE7DF2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8"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0599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New urban paradigm  - part of the biosphere</a:t>
            </a:r>
          </a:p>
          <a:p>
            <a:pPr marL="171450" indent="-171450">
              <a:buFontTx/>
              <a:buChar char="-"/>
            </a:pPr>
            <a:r>
              <a:rPr lang="en-US" dirty="0"/>
              <a:t>A City is a microcosm of the global needs and challenges   …. </a:t>
            </a:r>
            <a:r>
              <a:rPr lang="en-US" sz="1200" dirty="0">
                <a:latin typeface="Arial" panose="020B0604020202020204" pitchFamily="34" charset="0"/>
              </a:rPr>
              <a:t>“</a:t>
            </a:r>
            <a:r>
              <a:rPr lang="en-US" sz="1200" b="0" i="0" dirty="0">
                <a:effectLst/>
                <a:latin typeface="Arial" panose="020B0604020202020204" pitchFamily="34" charset="0"/>
              </a:rPr>
              <a:t>creating jobs, solving global problems that affect our residents, offering young Angelenos global skills and experiences, and supporting our domestic and foreign partners. We create jobs by facilitating foreign direct investment, encouraging new nonstop flights, conducting trade missions and assisting exporters.”</a:t>
            </a:r>
          </a:p>
          <a:p>
            <a:r>
              <a:rPr lang="en-US" sz="1200" b="0" i="1" dirty="0">
                <a:effectLst/>
                <a:latin typeface="Arial" panose="020B0604020202020204" pitchFamily="34" charset="0"/>
              </a:rPr>
              <a:t>Nina </a:t>
            </a:r>
            <a:r>
              <a:rPr lang="en-US" sz="1200" b="0" i="1" dirty="0" err="1">
                <a:effectLst/>
                <a:latin typeface="Arial" panose="020B0604020202020204" pitchFamily="34" charset="0"/>
              </a:rPr>
              <a:t>Hachigian</a:t>
            </a:r>
            <a:r>
              <a:rPr lang="en-US" sz="1200" i="1" dirty="0">
                <a:latin typeface="Arial" panose="020B0604020202020204" pitchFamily="34" charset="0"/>
              </a:rPr>
              <a:t>, </a:t>
            </a:r>
            <a:r>
              <a:rPr lang="en-US" sz="1200" b="0" i="1" dirty="0">
                <a:effectLst/>
                <a:latin typeface="Arial" panose="020B0604020202020204" pitchFamily="34" charset="0"/>
              </a:rPr>
              <a:t>Los Angeles’ first deputy mayor for international affairs, Ambassador to ASEAN 2014 to 2017</a:t>
            </a:r>
          </a:p>
          <a:p>
            <a:r>
              <a:rPr lang="en-US" sz="1200" dirty="0"/>
              <a:t>https://afsa.org/local-governments-are-foreign-policy-actors-too?_zs=p7lkd1&amp;_zl=UUs88</a:t>
            </a:r>
          </a:p>
          <a:p>
            <a:pPr marL="171450" indent="-171450">
              <a:buFontTx/>
              <a:buChar char="-"/>
            </a:pPr>
            <a:endParaRPr lang="en-US" dirty="0"/>
          </a:p>
          <a:p>
            <a:pPr marL="171450" indent="-171450">
              <a:buFontTx/>
              <a:buChar char="-"/>
            </a:pPr>
            <a:r>
              <a:rPr lang="en-US" dirty="0"/>
              <a:t>Human development cannot be decoupled/separate from the biosphere – even with the dependency on technology – for tech itself is dependent of the biosphere and Earth system for its existence. .</a:t>
            </a:r>
          </a:p>
          <a:p>
            <a:endParaRPr lang="en-US" dirty="0"/>
          </a:p>
        </p:txBody>
      </p:sp>
      <p:sp>
        <p:nvSpPr>
          <p:cNvPr id="4" name="Slide Number Placeholder 3"/>
          <p:cNvSpPr>
            <a:spLocks noGrp="1"/>
          </p:cNvSpPr>
          <p:nvPr>
            <p:ph type="sldNum" sz="quarter" idx="5"/>
          </p:nvPr>
        </p:nvSpPr>
        <p:spPr/>
        <p:txBody>
          <a:bodyPr/>
          <a:lstStyle/>
          <a:p>
            <a:fld id="{54FC0A3F-9962-4153-9904-F5FBCE7DF2FB}" type="slidenum">
              <a:rPr lang="en-US" smtClean="0"/>
              <a:t>3</a:t>
            </a:fld>
            <a:endParaRPr lang="en-US"/>
          </a:p>
        </p:txBody>
      </p:sp>
    </p:spTree>
    <p:extLst>
      <p:ext uri="{BB962C8B-B14F-4D97-AF65-F5344CB8AC3E}">
        <p14:creationId xmlns:p14="http://schemas.microsoft.com/office/powerpoint/2010/main" val="307830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Urbanization:  resource footprint (waste);  congestion and urban sprawl, technology/ICT  use</a:t>
            </a:r>
          </a:p>
          <a:p>
            <a:endParaRPr lang="en-US" dirty="0"/>
          </a:p>
          <a:p>
            <a:r>
              <a:rPr lang="en-US" dirty="0"/>
              <a:t>4</a:t>
            </a:r>
            <a:r>
              <a:rPr lang="en-US" baseline="30000" dirty="0"/>
              <a:t>th</a:t>
            </a:r>
            <a:r>
              <a:rPr lang="en-US" dirty="0"/>
              <a:t> Industrial Revolution:  </a:t>
            </a:r>
            <a:r>
              <a:rPr lang="en-US" b="0" i="0" dirty="0">
                <a:solidFill>
                  <a:srgbClr val="000000"/>
                </a:solidFill>
                <a:effectLst/>
                <a:latin typeface="Lyon"/>
              </a:rPr>
              <a:t> the Fourth Industrial Revolution refers to how technologies like artificial intelligence, autonomous vehicles and the internet of things are merging with humans’ physical lives. Think of voice-activated assistants, facial ID recognition or digital health-care sensors.  …blurring the lines between the physical, digital and biological spheres..  Symbiosis of technology and society..</a:t>
            </a:r>
            <a:endParaRPr lang="en-US" dirty="0"/>
          </a:p>
        </p:txBody>
      </p:sp>
      <p:sp>
        <p:nvSpPr>
          <p:cNvPr id="4" name="Slide Number Placeholder 3"/>
          <p:cNvSpPr>
            <a:spLocks noGrp="1"/>
          </p:cNvSpPr>
          <p:nvPr>
            <p:ph type="sldNum" sz="quarter" idx="5"/>
          </p:nvPr>
        </p:nvSpPr>
        <p:spPr/>
        <p:txBody>
          <a:bodyPr/>
          <a:lstStyle/>
          <a:p>
            <a:pPr marL="0" marR="0" lvl="0" indent="0" algn="r" defTabSz="914318" rtl="0" eaLnBrk="1" fontAlgn="auto" latinLnBrk="0" hangingPunct="1">
              <a:lnSpc>
                <a:spcPct val="100000"/>
              </a:lnSpc>
              <a:spcBef>
                <a:spcPts val="0"/>
              </a:spcBef>
              <a:spcAft>
                <a:spcPts val="0"/>
              </a:spcAft>
              <a:buClrTx/>
              <a:buSzTx/>
              <a:buFontTx/>
              <a:buNone/>
              <a:tabLst/>
              <a:defRPr/>
            </a:pPr>
            <a:fld id="{54FC0A3F-9962-4153-9904-F5FBCE7DF2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8"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7899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representation in Mekong Cities; all countries less Myanmar.</a:t>
            </a:r>
          </a:p>
        </p:txBody>
      </p:sp>
      <p:sp>
        <p:nvSpPr>
          <p:cNvPr id="4" name="Slide Number Placeholder 3"/>
          <p:cNvSpPr>
            <a:spLocks noGrp="1"/>
          </p:cNvSpPr>
          <p:nvPr>
            <p:ph type="sldNum" sz="quarter" idx="5"/>
          </p:nvPr>
        </p:nvSpPr>
        <p:spPr/>
        <p:txBody>
          <a:bodyPr/>
          <a:lstStyle/>
          <a:p>
            <a:pPr marL="0" marR="0" lvl="0" indent="0" algn="r" defTabSz="914318" rtl="0" eaLnBrk="1" fontAlgn="auto" latinLnBrk="0" hangingPunct="1">
              <a:lnSpc>
                <a:spcPct val="100000"/>
              </a:lnSpc>
              <a:spcBef>
                <a:spcPts val="0"/>
              </a:spcBef>
              <a:spcAft>
                <a:spcPts val="0"/>
              </a:spcAft>
              <a:buClrTx/>
              <a:buSzTx/>
              <a:buFontTx/>
              <a:buNone/>
              <a:tabLst/>
              <a:defRPr/>
            </a:pPr>
            <a:fld id="{54FC0A3F-9962-4153-9904-F5FBCE7DF2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8"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9201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18" rtl="0" eaLnBrk="1" fontAlgn="auto" latinLnBrk="0" hangingPunct="1">
              <a:lnSpc>
                <a:spcPct val="100000"/>
              </a:lnSpc>
              <a:spcBef>
                <a:spcPts val="0"/>
              </a:spcBef>
              <a:spcAft>
                <a:spcPts val="0"/>
              </a:spcAft>
              <a:buClrTx/>
              <a:buSzTx/>
              <a:buFontTx/>
              <a:buNone/>
              <a:tabLst/>
              <a:defRPr/>
            </a:pPr>
            <a:fld id="{54FC0A3F-9962-4153-9904-F5FBCE7DF2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8"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2532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FC0A3F-9962-4153-9904-F5FBCE7DF2FB}" type="slidenum">
              <a:rPr lang="en-US" smtClean="0"/>
              <a:t>11</a:t>
            </a:fld>
            <a:endParaRPr lang="en-US"/>
          </a:p>
        </p:txBody>
      </p:sp>
    </p:spTree>
    <p:extLst>
      <p:ext uri="{BB962C8B-B14F-4D97-AF65-F5344CB8AC3E}">
        <p14:creationId xmlns:p14="http://schemas.microsoft.com/office/powerpoint/2010/main" val="633588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Times New Roman" panose="02020603050405020304" pitchFamily="18" charset="0"/>
              </a:rPr>
              <a:t>Dissemination of Request for Proposals (RFP) of the </a:t>
            </a:r>
            <a:r>
              <a:rPr lang="en-US" sz="1800" b="0" i="1" dirty="0">
                <a:solidFill>
                  <a:srgbClr val="000000"/>
                </a:solidFill>
                <a:effectLst/>
                <a:latin typeface="Times New Roman" panose="02020603050405020304" pitchFamily="18" charset="0"/>
              </a:rPr>
              <a:t>USASCP Smart Cities Business Innovation Fund</a:t>
            </a:r>
            <a:r>
              <a:rPr lang="en-US" sz="1800" b="0" i="0" dirty="0">
                <a:solidFill>
                  <a:srgbClr val="000000"/>
                </a:solidFill>
                <a:effectLst/>
                <a:latin typeface="Times New Roman" panose="02020603050405020304" pitchFamily="18" charset="0"/>
              </a:rPr>
              <a:t>, a funding scheme for net-zero/low carbon solutions to address urban challenges.  A total of $1 million is available to fund proposals, between $30,000 to $300,000 per proposal.  Posts are requested to share the website for submitting applications with relevant contacts.  The application deadline is April 3, 2022. </a:t>
            </a:r>
            <a:r>
              <a:rPr lang="en-US" sz="1800" b="0" i="0" u="sng" strike="noStrike" dirty="0">
                <a:solidFill>
                  <a:srgbClr val="0563C1"/>
                </a:solidFill>
                <a:effectLst/>
                <a:latin typeface="Times New Roman" panose="02020603050405020304" pitchFamily="18" charset="0"/>
                <a:hlinkClick r:id="rId3"/>
              </a:rPr>
              <a:t>https://asean.usmission.gov/smart-cities-business-innovation-fund/</a:t>
            </a:r>
            <a:r>
              <a:rPr lang="en-US" sz="1800" b="0" i="0" dirty="0">
                <a:solidFill>
                  <a:srgbClr val="000000"/>
                </a:solidFill>
                <a:effectLst/>
                <a:latin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54FC0A3F-9962-4153-9904-F5FBCE7DF2FB}" type="slidenum">
              <a:rPr lang="en-US" smtClean="0"/>
              <a:t>12</a:t>
            </a:fld>
            <a:endParaRPr lang="en-US"/>
          </a:p>
        </p:txBody>
      </p:sp>
    </p:spTree>
    <p:extLst>
      <p:ext uri="{BB962C8B-B14F-4D97-AF65-F5344CB8AC3E}">
        <p14:creationId xmlns:p14="http://schemas.microsoft.com/office/powerpoint/2010/main" val="1132259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318" rtl="0" eaLnBrk="1" fontAlgn="auto" latinLnBrk="0" hangingPunct="1">
              <a:lnSpc>
                <a:spcPct val="100000"/>
              </a:lnSpc>
              <a:spcBef>
                <a:spcPts val="0"/>
              </a:spcBef>
              <a:spcAft>
                <a:spcPts val="0"/>
              </a:spcAft>
              <a:buClrTx/>
              <a:buSzTx/>
              <a:buFontTx/>
              <a:buNone/>
              <a:tabLst/>
              <a:defRPr/>
            </a:pPr>
            <a:fld id="{54FC0A3F-9962-4153-9904-F5FBCE7DF2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8"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2777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59" indent="0" algn="ctr">
              <a:buNone/>
              <a:defRPr>
                <a:solidFill>
                  <a:schemeClr val="tx1">
                    <a:tint val="75000"/>
                  </a:schemeClr>
                </a:solidFill>
              </a:defRPr>
            </a:lvl2pPr>
            <a:lvl3pPr marL="914318" indent="0" algn="ctr">
              <a:buNone/>
              <a:defRPr>
                <a:solidFill>
                  <a:schemeClr val="tx1">
                    <a:tint val="75000"/>
                  </a:schemeClr>
                </a:solidFill>
              </a:defRPr>
            </a:lvl3pPr>
            <a:lvl4pPr marL="1371477" indent="0" algn="ctr">
              <a:buNone/>
              <a:defRPr>
                <a:solidFill>
                  <a:schemeClr val="tx1">
                    <a:tint val="75000"/>
                  </a:schemeClr>
                </a:solidFill>
              </a:defRPr>
            </a:lvl4pPr>
            <a:lvl5pPr marL="1828637" indent="0" algn="ctr">
              <a:buNone/>
              <a:defRPr>
                <a:solidFill>
                  <a:schemeClr val="tx1">
                    <a:tint val="75000"/>
                  </a:schemeClr>
                </a:solidFill>
              </a:defRPr>
            </a:lvl5pPr>
            <a:lvl6pPr marL="2285797" indent="0" algn="ctr">
              <a:buNone/>
              <a:defRPr>
                <a:solidFill>
                  <a:schemeClr val="tx1">
                    <a:tint val="75000"/>
                  </a:schemeClr>
                </a:solidFill>
              </a:defRPr>
            </a:lvl6pPr>
            <a:lvl7pPr marL="2742956" indent="0" algn="ctr">
              <a:buNone/>
              <a:defRPr>
                <a:solidFill>
                  <a:schemeClr val="tx1">
                    <a:tint val="75000"/>
                  </a:schemeClr>
                </a:solidFill>
              </a:defRPr>
            </a:lvl7pPr>
            <a:lvl8pPr marL="3200115" indent="0" algn="ctr">
              <a:buNone/>
              <a:defRPr>
                <a:solidFill>
                  <a:schemeClr val="tx1">
                    <a:tint val="75000"/>
                  </a:schemeClr>
                </a:solidFill>
              </a:defRPr>
            </a:lvl8pPr>
            <a:lvl9pPr marL="365727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5E785A-2E09-4056-9D57-69741F068DC7}" type="datetime1">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2AE2D-226C-4C7F-9343-50C873BD521D}" type="slidenum">
              <a:rPr lang="en-US" smtClean="0"/>
              <a:t>‹#›</a:t>
            </a:fld>
            <a:endParaRPr lang="en-US"/>
          </a:p>
        </p:txBody>
      </p:sp>
    </p:spTree>
    <p:extLst>
      <p:ext uri="{BB962C8B-B14F-4D97-AF65-F5344CB8AC3E}">
        <p14:creationId xmlns:p14="http://schemas.microsoft.com/office/powerpoint/2010/main" val="1927605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24BE5D-7CED-46C6-A3A2-63550C599A5E}" type="datetime1">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2AE2D-226C-4C7F-9343-50C873BD521D}" type="slidenum">
              <a:rPr lang="en-US" smtClean="0"/>
              <a:t>‹#›</a:t>
            </a:fld>
            <a:endParaRPr lang="en-US"/>
          </a:p>
        </p:txBody>
      </p:sp>
    </p:spTree>
    <p:extLst>
      <p:ext uri="{BB962C8B-B14F-4D97-AF65-F5344CB8AC3E}">
        <p14:creationId xmlns:p14="http://schemas.microsoft.com/office/powerpoint/2010/main" val="1647009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5"/>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3F0686-B2CE-46EE-AFC1-BAAB86567D47}" type="datetime1">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2AE2D-226C-4C7F-9343-50C873BD521D}" type="slidenum">
              <a:rPr lang="en-US" smtClean="0"/>
              <a:t>‹#›</a:t>
            </a:fld>
            <a:endParaRPr lang="en-US"/>
          </a:p>
        </p:txBody>
      </p:sp>
    </p:spTree>
    <p:extLst>
      <p:ext uri="{BB962C8B-B14F-4D97-AF65-F5344CB8AC3E}">
        <p14:creationId xmlns:p14="http://schemas.microsoft.com/office/powerpoint/2010/main" val="2985989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59" indent="0" algn="ctr">
              <a:buNone/>
              <a:defRPr>
                <a:solidFill>
                  <a:schemeClr val="tx1">
                    <a:tint val="75000"/>
                  </a:schemeClr>
                </a:solidFill>
              </a:defRPr>
            </a:lvl2pPr>
            <a:lvl3pPr marL="914318" indent="0" algn="ctr">
              <a:buNone/>
              <a:defRPr>
                <a:solidFill>
                  <a:schemeClr val="tx1">
                    <a:tint val="75000"/>
                  </a:schemeClr>
                </a:solidFill>
              </a:defRPr>
            </a:lvl3pPr>
            <a:lvl4pPr marL="1371477" indent="0" algn="ctr">
              <a:buNone/>
              <a:defRPr>
                <a:solidFill>
                  <a:schemeClr val="tx1">
                    <a:tint val="75000"/>
                  </a:schemeClr>
                </a:solidFill>
              </a:defRPr>
            </a:lvl4pPr>
            <a:lvl5pPr marL="1828637" indent="0" algn="ctr">
              <a:buNone/>
              <a:defRPr>
                <a:solidFill>
                  <a:schemeClr val="tx1">
                    <a:tint val="75000"/>
                  </a:schemeClr>
                </a:solidFill>
              </a:defRPr>
            </a:lvl5pPr>
            <a:lvl6pPr marL="2285797" indent="0" algn="ctr">
              <a:buNone/>
              <a:defRPr>
                <a:solidFill>
                  <a:schemeClr val="tx1">
                    <a:tint val="75000"/>
                  </a:schemeClr>
                </a:solidFill>
              </a:defRPr>
            </a:lvl6pPr>
            <a:lvl7pPr marL="2742956" indent="0" algn="ctr">
              <a:buNone/>
              <a:defRPr>
                <a:solidFill>
                  <a:schemeClr val="tx1">
                    <a:tint val="75000"/>
                  </a:schemeClr>
                </a:solidFill>
              </a:defRPr>
            </a:lvl7pPr>
            <a:lvl8pPr marL="3200115" indent="0" algn="ctr">
              <a:buNone/>
              <a:defRPr>
                <a:solidFill>
                  <a:schemeClr val="tx1">
                    <a:tint val="75000"/>
                  </a:schemeClr>
                </a:solidFill>
              </a:defRPr>
            </a:lvl8pPr>
            <a:lvl9pPr marL="365727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59F0E9-6BB5-41D4-B1E2-1ABFB0A0C1A6}" type="datetime1">
              <a:rPr lang="en-US" smtClean="0">
                <a:solidFill>
                  <a:prstClr val="black">
                    <a:tint val="75000"/>
                  </a:prstClr>
                </a:solidFill>
              </a:rPr>
              <a:t>4/7/2022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92AE2D-226C-4C7F-9343-50C873BD52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4876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C3EE00-0B4F-47A3-915D-C512A2D51966}" type="datetime1">
              <a:rPr lang="en-US" smtClean="0">
                <a:solidFill>
                  <a:prstClr val="black">
                    <a:tint val="75000"/>
                  </a:prstClr>
                </a:solidFill>
              </a:rPr>
              <a:t>4/7/2022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92AE2D-226C-4C7F-9343-50C873BD52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4376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59" indent="0">
              <a:buNone/>
              <a:defRPr sz="1800">
                <a:solidFill>
                  <a:schemeClr val="tx1">
                    <a:tint val="75000"/>
                  </a:schemeClr>
                </a:solidFill>
              </a:defRPr>
            </a:lvl2pPr>
            <a:lvl3pPr marL="914318" indent="0">
              <a:buNone/>
              <a:defRPr sz="1600">
                <a:solidFill>
                  <a:schemeClr val="tx1">
                    <a:tint val="75000"/>
                  </a:schemeClr>
                </a:solidFill>
              </a:defRPr>
            </a:lvl3pPr>
            <a:lvl4pPr marL="1371477" indent="0">
              <a:buNone/>
              <a:defRPr sz="1400">
                <a:solidFill>
                  <a:schemeClr val="tx1">
                    <a:tint val="75000"/>
                  </a:schemeClr>
                </a:solidFill>
              </a:defRPr>
            </a:lvl4pPr>
            <a:lvl5pPr marL="1828637" indent="0">
              <a:buNone/>
              <a:defRPr sz="1400">
                <a:solidFill>
                  <a:schemeClr val="tx1">
                    <a:tint val="75000"/>
                  </a:schemeClr>
                </a:solidFill>
              </a:defRPr>
            </a:lvl5pPr>
            <a:lvl6pPr marL="2285797" indent="0">
              <a:buNone/>
              <a:defRPr sz="1400">
                <a:solidFill>
                  <a:schemeClr val="tx1">
                    <a:tint val="75000"/>
                  </a:schemeClr>
                </a:solidFill>
              </a:defRPr>
            </a:lvl6pPr>
            <a:lvl7pPr marL="2742956" indent="0">
              <a:buNone/>
              <a:defRPr sz="1400">
                <a:solidFill>
                  <a:schemeClr val="tx1">
                    <a:tint val="75000"/>
                  </a:schemeClr>
                </a:solidFill>
              </a:defRPr>
            </a:lvl7pPr>
            <a:lvl8pPr marL="3200115" indent="0">
              <a:buNone/>
              <a:defRPr sz="1400">
                <a:solidFill>
                  <a:schemeClr val="tx1">
                    <a:tint val="75000"/>
                  </a:schemeClr>
                </a:solidFill>
              </a:defRPr>
            </a:lvl8pPr>
            <a:lvl9pPr marL="365727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E3FB30-582C-464B-AADB-6DFF237BEF4C}" type="datetime1">
              <a:rPr lang="en-US" smtClean="0">
                <a:solidFill>
                  <a:prstClr val="black">
                    <a:tint val="75000"/>
                  </a:prstClr>
                </a:solidFill>
              </a:rPr>
              <a:t>4/7/2022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92AE2D-226C-4C7F-9343-50C873BD52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855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7C91DB-E455-4B5A-84D9-0E5E5A30492D}" type="datetime1">
              <a:rPr lang="en-US" smtClean="0">
                <a:solidFill>
                  <a:prstClr val="black">
                    <a:tint val="75000"/>
                  </a:prstClr>
                </a:solidFill>
              </a:rPr>
              <a:t>4/7/2022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92AE2D-226C-4C7F-9343-50C873BD52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826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59" indent="0">
              <a:buNone/>
              <a:defRPr sz="2000" b="1"/>
            </a:lvl2pPr>
            <a:lvl3pPr marL="914318" indent="0">
              <a:buNone/>
              <a:defRPr sz="1800" b="1"/>
            </a:lvl3pPr>
            <a:lvl4pPr marL="1371477" indent="0">
              <a:buNone/>
              <a:defRPr sz="1600" b="1"/>
            </a:lvl4pPr>
            <a:lvl5pPr marL="1828637" indent="0">
              <a:buNone/>
              <a:defRPr sz="1600" b="1"/>
            </a:lvl5pPr>
            <a:lvl6pPr marL="2285797" indent="0">
              <a:buNone/>
              <a:defRPr sz="1600" b="1"/>
            </a:lvl6pPr>
            <a:lvl7pPr marL="2742956" indent="0">
              <a:buNone/>
              <a:defRPr sz="1600" b="1"/>
            </a:lvl7pPr>
            <a:lvl8pPr marL="3200115" indent="0">
              <a:buNone/>
              <a:defRPr sz="1600" b="1"/>
            </a:lvl8pPr>
            <a:lvl9pPr marL="365727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7159" indent="0">
              <a:buNone/>
              <a:defRPr sz="2000" b="1"/>
            </a:lvl2pPr>
            <a:lvl3pPr marL="914318" indent="0">
              <a:buNone/>
              <a:defRPr sz="1800" b="1"/>
            </a:lvl3pPr>
            <a:lvl4pPr marL="1371477" indent="0">
              <a:buNone/>
              <a:defRPr sz="1600" b="1"/>
            </a:lvl4pPr>
            <a:lvl5pPr marL="1828637" indent="0">
              <a:buNone/>
              <a:defRPr sz="1600" b="1"/>
            </a:lvl5pPr>
            <a:lvl6pPr marL="2285797" indent="0">
              <a:buNone/>
              <a:defRPr sz="1600" b="1"/>
            </a:lvl6pPr>
            <a:lvl7pPr marL="2742956" indent="0">
              <a:buNone/>
              <a:defRPr sz="1600" b="1"/>
            </a:lvl7pPr>
            <a:lvl8pPr marL="3200115" indent="0">
              <a:buNone/>
              <a:defRPr sz="1600" b="1"/>
            </a:lvl8pPr>
            <a:lvl9pPr marL="365727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5D673B-163B-4A0D-8A1C-C8BE95821F71}" type="datetime1">
              <a:rPr lang="en-US" smtClean="0">
                <a:solidFill>
                  <a:prstClr val="black">
                    <a:tint val="75000"/>
                  </a:prstClr>
                </a:solidFill>
              </a:rPr>
              <a:t>4/7/2022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B92AE2D-226C-4C7F-9343-50C873BD52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8534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FC93CA-379E-40B1-80B6-069877296DD1}" type="datetime1">
              <a:rPr lang="en-US" smtClean="0">
                <a:solidFill>
                  <a:prstClr val="black">
                    <a:tint val="75000"/>
                  </a:prstClr>
                </a:solidFill>
              </a:rPr>
              <a:t>4/7/2022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B92AE2D-226C-4C7F-9343-50C873BD52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555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7DA15B-4DC9-4D55-BD57-376F5C95D484}" type="datetime1">
              <a:rPr lang="en-US" smtClean="0">
                <a:solidFill>
                  <a:prstClr val="black">
                    <a:tint val="75000"/>
                  </a:prstClr>
                </a:solidFill>
              </a:rPr>
              <a:t>4/7/2022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B92AE2D-226C-4C7F-9343-50C873BD52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7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59" indent="0">
              <a:buNone/>
              <a:defRPr sz="1200"/>
            </a:lvl2pPr>
            <a:lvl3pPr marL="914318" indent="0">
              <a:buNone/>
              <a:defRPr sz="1000"/>
            </a:lvl3pPr>
            <a:lvl4pPr marL="1371477" indent="0">
              <a:buNone/>
              <a:defRPr sz="900"/>
            </a:lvl4pPr>
            <a:lvl5pPr marL="1828637" indent="0">
              <a:buNone/>
              <a:defRPr sz="900"/>
            </a:lvl5pPr>
            <a:lvl6pPr marL="2285797" indent="0">
              <a:buNone/>
              <a:defRPr sz="900"/>
            </a:lvl6pPr>
            <a:lvl7pPr marL="2742956" indent="0">
              <a:buNone/>
              <a:defRPr sz="900"/>
            </a:lvl7pPr>
            <a:lvl8pPr marL="3200115" indent="0">
              <a:buNone/>
              <a:defRPr sz="900"/>
            </a:lvl8pPr>
            <a:lvl9pPr marL="365727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DA5A50-D32B-4973-8DB5-12D4880783D7}" type="datetime1">
              <a:rPr lang="en-US" smtClean="0">
                <a:solidFill>
                  <a:prstClr val="black">
                    <a:tint val="75000"/>
                  </a:prstClr>
                </a:solidFill>
              </a:rPr>
              <a:t>4/7/2022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92AE2D-226C-4C7F-9343-50C873BD52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2549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478C98-2F84-470F-97E4-BA02CF9C1725}" type="datetime1">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2AE2D-226C-4C7F-9343-50C873BD521D}" type="slidenum">
              <a:rPr lang="en-US" smtClean="0"/>
              <a:t>‹#›</a:t>
            </a:fld>
            <a:endParaRPr lang="en-US"/>
          </a:p>
        </p:txBody>
      </p:sp>
    </p:spTree>
    <p:extLst>
      <p:ext uri="{BB962C8B-B14F-4D97-AF65-F5344CB8AC3E}">
        <p14:creationId xmlns:p14="http://schemas.microsoft.com/office/powerpoint/2010/main" val="231089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9" indent="0">
              <a:buNone/>
              <a:defRPr sz="2800"/>
            </a:lvl2pPr>
            <a:lvl3pPr marL="914318" indent="0">
              <a:buNone/>
              <a:defRPr sz="2400"/>
            </a:lvl3pPr>
            <a:lvl4pPr marL="1371477" indent="0">
              <a:buNone/>
              <a:defRPr sz="2000"/>
            </a:lvl4pPr>
            <a:lvl5pPr marL="1828637" indent="0">
              <a:buNone/>
              <a:defRPr sz="2000"/>
            </a:lvl5pPr>
            <a:lvl6pPr marL="2285797" indent="0">
              <a:buNone/>
              <a:defRPr sz="2000"/>
            </a:lvl6pPr>
            <a:lvl7pPr marL="2742956" indent="0">
              <a:buNone/>
              <a:defRPr sz="2000"/>
            </a:lvl7pPr>
            <a:lvl8pPr marL="3200115" indent="0">
              <a:buNone/>
              <a:defRPr sz="2000"/>
            </a:lvl8pPr>
            <a:lvl9pPr marL="3657274"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59" indent="0">
              <a:buNone/>
              <a:defRPr sz="1200"/>
            </a:lvl2pPr>
            <a:lvl3pPr marL="914318" indent="0">
              <a:buNone/>
              <a:defRPr sz="1000"/>
            </a:lvl3pPr>
            <a:lvl4pPr marL="1371477" indent="0">
              <a:buNone/>
              <a:defRPr sz="900"/>
            </a:lvl4pPr>
            <a:lvl5pPr marL="1828637" indent="0">
              <a:buNone/>
              <a:defRPr sz="900"/>
            </a:lvl5pPr>
            <a:lvl6pPr marL="2285797" indent="0">
              <a:buNone/>
              <a:defRPr sz="900"/>
            </a:lvl6pPr>
            <a:lvl7pPr marL="2742956" indent="0">
              <a:buNone/>
              <a:defRPr sz="900"/>
            </a:lvl7pPr>
            <a:lvl8pPr marL="3200115" indent="0">
              <a:buNone/>
              <a:defRPr sz="900"/>
            </a:lvl8pPr>
            <a:lvl9pPr marL="365727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48843E-F567-4329-950E-27DE7C48C693}" type="datetime1">
              <a:rPr lang="en-US" smtClean="0">
                <a:solidFill>
                  <a:prstClr val="black">
                    <a:tint val="75000"/>
                  </a:prstClr>
                </a:solidFill>
              </a:rPr>
              <a:t>4/7/2022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92AE2D-226C-4C7F-9343-50C873BD52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4043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150995-D980-4D6F-B686-5099F4EB9E0C}" type="datetime1">
              <a:rPr lang="en-US" smtClean="0">
                <a:solidFill>
                  <a:prstClr val="black">
                    <a:tint val="75000"/>
                  </a:prstClr>
                </a:solidFill>
              </a:rPr>
              <a:t>4/7/2022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92AE2D-226C-4C7F-9343-50C873BD52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15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BC45B4-DABF-4162-B98F-935BC5A52063}" type="datetime1">
              <a:rPr lang="en-US" smtClean="0">
                <a:solidFill>
                  <a:prstClr val="black">
                    <a:tint val="75000"/>
                  </a:prstClr>
                </a:solidFill>
              </a:rPr>
              <a:t>4/7/2022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92AE2D-226C-4C7F-9343-50C873BD52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06441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59F0E9-6BB5-41D4-B1E2-1ABFB0A0C1A6}" type="datetime1">
              <a:rPr lang="en-US" smtClean="0">
                <a:solidFill>
                  <a:prstClr val="black">
                    <a:tint val="75000"/>
                  </a:prstClr>
                </a:solidFill>
              </a:rPr>
              <a:t>4/7/2022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92AE2D-226C-4C7F-9343-50C873BD52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2166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C3EE00-0B4F-47A3-915D-C512A2D51966}" type="datetime1">
              <a:rPr lang="en-US" smtClean="0">
                <a:solidFill>
                  <a:prstClr val="black">
                    <a:tint val="75000"/>
                  </a:prstClr>
                </a:solidFill>
              </a:rPr>
              <a:t>4/7/2022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92AE2D-226C-4C7F-9343-50C873BD52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335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E3FB30-582C-464B-AADB-6DFF237BEF4C}" type="datetime1">
              <a:rPr lang="en-US" smtClean="0">
                <a:solidFill>
                  <a:prstClr val="black">
                    <a:tint val="75000"/>
                  </a:prstClr>
                </a:solidFill>
              </a:rPr>
              <a:t>4/7/2022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92AE2D-226C-4C7F-9343-50C873BD52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93367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7C91DB-E455-4B5A-84D9-0E5E5A30492D}" type="datetime1">
              <a:rPr lang="en-US" smtClean="0">
                <a:solidFill>
                  <a:prstClr val="black">
                    <a:tint val="75000"/>
                  </a:prstClr>
                </a:solidFill>
              </a:rPr>
              <a:t>4/7/2022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92AE2D-226C-4C7F-9343-50C873BD52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63081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5D673B-163B-4A0D-8A1C-C8BE95821F71}" type="datetime1">
              <a:rPr lang="en-US" smtClean="0">
                <a:solidFill>
                  <a:prstClr val="black">
                    <a:tint val="75000"/>
                  </a:prstClr>
                </a:solidFill>
              </a:rPr>
              <a:t>4/7/2022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B92AE2D-226C-4C7F-9343-50C873BD52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523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FC93CA-379E-40B1-80B6-069877296DD1}" type="datetime1">
              <a:rPr lang="en-US" smtClean="0">
                <a:solidFill>
                  <a:prstClr val="black">
                    <a:tint val="75000"/>
                  </a:prstClr>
                </a:solidFill>
              </a:rPr>
              <a:t>4/7/2022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B92AE2D-226C-4C7F-9343-50C873BD52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785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7DA15B-4DC9-4D55-BD57-376F5C95D484}" type="datetime1">
              <a:rPr lang="en-US" smtClean="0">
                <a:solidFill>
                  <a:prstClr val="black">
                    <a:tint val="75000"/>
                  </a:prstClr>
                </a:solidFill>
              </a:rPr>
              <a:t>4/7/2022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B92AE2D-226C-4C7F-9343-50C873BD52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0373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0"/>
            <a:ext cx="7772400" cy="1500187"/>
          </a:xfrm>
        </p:spPr>
        <p:txBody>
          <a:bodyPr anchor="b"/>
          <a:lstStyle>
            <a:lvl1pPr marL="0" indent="0">
              <a:buNone/>
              <a:defRPr sz="2000">
                <a:solidFill>
                  <a:schemeClr val="tx1">
                    <a:tint val="75000"/>
                  </a:schemeClr>
                </a:solidFill>
              </a:defRPr>
            </a:lvl1pPr>
            <a:lvl2pPr marL="457159" indent="0">
              <a:buNone/>
              <a:defRPr sz="1800">
                <a:solidFill>
                  <a:schemeClr val="tx1">
                    <a:tint val="75000"/>
                  </a:schemeClr>
                </a:solidFill>
              </a:defRPr>
            </a:lvl2pPr>
            <a:lvl3pPr marL="914318" indent="0">
              <a:buNone/>
              <a:defRPr sz="1600">
                <a:solidFill>
                  <a:schemeClr val="tx1">
                    <a:tint val="75000"/>
                  </a:schemeClr>
                </a:solidFill>
              </a:defRPr>
            </a:lvl3pPr>
            <a:lvl4pPr marL="1371477" indent="0">
              <a:buNone/>
              <a:defRPr sz="1400">
                <a:solidFill>
                  <a:schemeClr val="tx1">
                    <a:tint val="75000"/>
                  </a:schemeClr>
                </a:solidFill>
              </a:defRPr>
            </a:lvl4pPr>
            <a:lvl5pPr marL="1828637" indent="0">
              <a:buNone/>
              <a:defRPr sz="1400">
                <a:solidFill>
                  <a:schemeClr val="tx1">
                    <a:tint val="75000"/>
                  </a:schemeClr>
                </a:solidFill>
              </a:defRPr>
            </a:lvl5pPr>
            <a:lvl6pPr marL="2285797" indent="0">
              <a:buNone/>
              <a:defRPr sz="1400">
                <a:solidFill>
                  <a:schemeClr val="tx1">
                    <a:tint val="75000"/>
                  </a:schemeClr>
                </a:solidFill>
              </a:defRPr>
            </a:lvl6pPr>
            <a:lvl7pPr marL="2742956" indent="0">
              <a:buNone/>
              <a:defRPr sz="1400">
                <a:solidFill>
                  <a:schemeClr val="tx1">
                    <a:tint val="75000"/>
                  </a:schemeClr>
                </a:solidFill>
              </a:defRPr>
            </a:lvl7pPr>
            <a:lvl8pPr marL="3200115" indent="0">
              <a:buNone/>
              <a:defRPr sz="1400">
                <a:solidFill>
                  <a:schemeClr val="tx1">
                    <a:tint val="75000"/>
                  </a:schemeClr>
                </a:solidFill>
              </a:defRPr>
            </a:lvl8pPr>
            <a:lvl9pPr marL="365727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88A3A7-9479-499B-94D1-6AB021FEE87C}" type="datetime1">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2AE2D-226C-4C7F-9343-50C873BD521D}" type="slidenum">
              <a:rPr lang="en-US" smtClean="0"/>
              <a:t>‹#›</a:t>
            </a:fld>
            <a:endParaRPr lang="en-US"/>
          </a:p>
        </p:txBody>
      </p:sp>
    </p:spTree>
    <p:extLst>
      <p:ext uri="{BB962C8B-B14F-4D97-AF65-F5344CB8AC3E}">
        <p14:creationId xmlns:p14="http://schemas.microsoft.com/office/powerpoint/2010/main" val="2231800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3DA5A50-D32B-4973-8DB5-12D4880783D7}" type="datetime1">
              <a:rPr lang="en-US" smtClean="0">
                <a:solidFill>
                  <a:prstClr val="black">
                    <a:tint val="75000"/>
                  </a:prstClr>
                </a:solidFill>
              </a:rPr>
              <a:t>4/7/2022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92AE2D-226C-4C7F-9343-50C873BD52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7688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48843E-F567-4329-950E-27DE7C48C693}" type="datetime1">
              <a:rPr lang="en-US" smtClean="0">
                <a:solidFill>
                  <a:prstClr val="black">
                    <a:tint val="75000"/>
                  </a:prstClr>
                </a:solidFill>
              </a:rPr>
              <a:t>4/7/2022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92AE2D-226C-4C7F-9343-50C873BD52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3016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77F899-2A26-4DC5-8A25-74A4D5E088EC}" type="datetime1">
              <a:rPr lang="en-US" smtClean="0">
                <a:solidFill>
                  <a:prstClr val="black">
                    <a:tint val="75000"/>
                  </a:prstClr>
                </a:solidFill>
              </a:rPr>
              <a:t>4/7/2022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92AE2D-226C-4C7F-9343-50C873BD52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9741753"/>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77F899-2A26-4DC5-8A25-74A4D5E088EC}" type="datetime1">
              <a:rPr lang="en-US" smtClean="0">
                <a:solidFill>
                  <a:prstClr val="black">
                    <a:tint val="75000"/>
                  </a:prstClr>
                </a:solidFill>
              </a:rPr>
              <a:t>4/7/2022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92AE2D-226C-4C7F-9343-50C873BD521D}" type="slidenum">
              <a:rPr lang="en-US" smtClean="0">
                <a:solidFill>
                  <a:prstClr val="black">
                    <a:tint val="75000"/>
                  </a:prstClr>
                </a:solidFill>
              </a:rPr>
              <a:pPr/>
              <a:t>‹#›</a:t>
            </a:fld>
            <a:endParaRPr lang="en-US">
              <a:solidFill>
                <a:prstClr val="black">
                  <a:tint val="75000"/>
                </a:prstClr>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39484199"/>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77F899-2A26-4DC5-8A25-74A4D5E088EC}" type="datetime1">
              <a:rPr lang="en-US" smtClean="0">
                <a:solidFill>
                  <a:prstClr val="black">
                    <a:tint val="75000"/>
                  </a:prstClr>
                </a:solidFill>
              </a:rPr>
              <a:t>4/7/2022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92AE2D-226C-4C7F-9343-50C873BD52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784855"/>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77F899-2A26-4DC5-8A25-74A4D5E088EC}" type="datetime1">
              <a:rPr lang="en-US" smtClean="0">
                <a:solidFill>
                  <a:prstClr val="black">
                    <a:tint val="75000"/>
                  </a:prstClr>
                </a:solidFill>
              </a:rPr>
              <a:t>4/7/2022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92AE2D-226C-4C7F-9343-50C873BD521D}" type="slidenum">
              <a:rPr lang="en-US" smtClean="0">
                <a:solidFill>
                  <a:prstClr val="black">
                    <a:tint val="75000"/>
                  </a:prstClr>
                </a:solidFill>
              </a:rPr>
              <a:pPr/>
              <a:t>‹#›</a:t>
            </a:fld>
            <a:endParaRPr lang="en-US">
              <a:solidFill>
                <a:prstClr val="black">
                  <a:tint val="75000"/>
                </a:prstClr>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09796852"/>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77F899-2A26-4DC5-8A25-74A4D5E088EC}" type="datetime1">
              <a:rPr lang="en-US" smtClean="0">
                <a:solidFill>
                  <a:prstClr val="black">
                    <a:tint val="75000"/>
                  </a:prstClr>
                </a:solidFill>
              </a:rPr>
              <a:t>4/7/2022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92AE2D-226C-4C7F-9343-50C873BD52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8718300"/>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150995-D980-4D6F-B686-5099F4EB9E0C}" type="datetime1">
              <a:rPr lang="en-US" smtClean="0">
                <a:solidFill>
                  <a:prstClr val="black">
                    <a:tint val="75000"/>
                  </a:prstClr>
                </a:solidFill>
              </a:rPr>
              <a:t>4/7/2022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92AE2D-226C-4C7F-9343-50C873BD52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6899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BC45B4-DABF-4162-B98F-935BC5A52063}" type="datetime1">
              <a:rPr lang="en-US" smtClean="0">
                <a:solidFill>
                  <a:prstClr val="black">
                    <a:tint val="75000"/>
                  </a:prstClr>
                </a:solidFill>
              </a:rPr>
              <a:t>4/7/2022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92AE2D-226C-4C7F-9343-50C873BD52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87158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29E0A-D2EA-48FB-852E-F7EDA9B1C07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497DA66-DD84-439C-81CD-7F8DC6D59A1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630A0DE-D23F-4B70-9435-3CCB89CF32A2}"/>
              </a:ext>
            </a:extLst>
          </p:cNvPr>
          <p:cNvSpPr>
            <a:spLocks noGrp="1"/>
          </p:cNvSpPr>
          <p:nvPr>
            <p:ph type="dt" sz="half" idx="10"/>
          </p:nvPr>
        </p:nvSpPr>
        <p:spPr/>
        <p:txBody>
          <a:bodyPr/>
          <a:lstStyle/>
          <a:p>
            <a:fld id="{68DEF31C-8A43-4D64-9E5A-211C7B948631}" type="datetimeFigureOut">
              <a:rPr lang="en-US" smtClean="0"/>
              <a:t>4/7/2022</a:t>
            </a:fld>
            <a:endParaRPr lang="en-US"/>
          </a:p>
        </p:txBody>
      </p:sp>
      <p:sp>
        <p:nvSpPr>
          <p:cNvPr id="5" name="Footer Placeholder 4">
            <a:extLst>
              <a:ext uri="{FF2B5EF4-FFF2-40B4-BE49-F238E27FC236}">
                <a16:creationId xmlns:a16="http://schemas.microsoft.com/office/drawing/2014/main" id="{BAC51255-8C35-427E-95CF-E0D461041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EF1944-2AF5-4D91-85B8-32858188F5F4}"/>
              </a:ext>
            </a:extLst>
          </p:cNvPr>
          <p:cNvSpPr>
            <a:spLocks noGrp="1"/>
          </p:cNvSpPr>
          <p:nvPr>
            <p:ph type="sldNum" sz="quarter" idx="12"/>
          </p:nvPr>
        </p:nvSpPr>
        <p:spPr/>
        <p:txBody>
          <a:bodyPr/>
          <a:lstStyle/>
          <a:p>
            <a:fld id="{39FE36B6-1384-4E9B-8839-858CC7CE9531}" type="slidenum">
              <a:rPr lang="en-US" smtClean="0"/>
              <a:t>‹#›</a:t>
            </a:fld>
            <a:endParaRPr lang="en-US"/>
          </a:p>
        </p:txBody>
      </p:sp>
    </p:spTree>
    <p:extLst>
      <p:ext uri="{BB962C8B-B14F-4D97-AF65-F5344CB8AC3E}">
        <p14:creationId xmlns:p14="http://schemas.microsoft.com/office/powerpoint/2010/main" val="1473112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388986-AABD-470C-80A0-BC4002449591}" type="datetime1">
              <a:rPr lang="en-US" smtClean="0"/>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92AE2D-226C-4C7F-9343-50C873BD521D}" type="slidenum">
              <a:rPr lang="en-US" smtClean="0"/>
              <a:t>‹#›</a:t>
            </a:fld>
            <a:endParaRPr lang="en-US"/>
          </a:p>
        </p:txBody>
      </p:sp>
    </p:spTree>
    <p:extLst>
      <p:ext uri="{BB962C8B-B14F-4D97-AF65-F5344CB8AC3E}">
        <p14:creationId xmlns:p14="http://schemas.microsoft.com/office/powerpoint/2010/main" val="29039846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F976A-3889-4010-8BE9-F31EF35066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1FCE39-4CD0-4C86-A79B-B32A2E3B90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57B591-88EF-432E-ADE6-EC31A7F06DE6}"/>
              </a:ext>
            </a:extLst>
          </p:cNvPr>
          <p:cNvSpPr>
            <a:spLocks noGrp="1"/>
          </p:cNvSpPr>
          <p:nvPr>
            <p:ph type="dt" sz="half" idx="10"/>
          </p:nvPr>
        </p:nvSpPr>
        <p:spPr/>
        <p:txBody>
          <a:bodyPr/>
          <a:lstStyle/>
          <a:p>
            <a:fld id="{68DEF31C-8A43-4D64-9E5A-211C7B948631}" type="datetimeFigureOut">
              <a:rPr lang="en-US" smtClean="0"/>
              <a:t>4/7/2022</a:t>
            </a:fld>
            <a:endParaRPr lang="en-US"/>
          </a:p>
        </p:txBody>
      </p:sp>
      <p:sp>
        <p:nvSpPr>
          <p:cNvPr id="5" name="Footer Placeholder 4">
            <a:extLst>
              <a:ext uri="{FF2B5EF4-FFF2-40B4-BE49-F238E27FC236}">
                <a16:creationId xmlns:a16="http://schemas.microsoft.com/office/drawing/2014/main" id="{A3CE4709-1513-4FC2-B4FC-FF1BE53A39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045666-1609-4D4F-BFDB-5D8B87875C9F}"/>
              </a:ext>
            </a:extLst>
          </p:cNvPr>
          <p:cNvSpPr>
            <a:spLocks noGrp="1"/>
          </p:cNvSpPr>
          <p:nvPr>
            <p:ph type="sldNum" sz="quarter" idx="12"/>
          </p:nvPr>
        </p:nvSpPr>
        <p:spPr/>
        <p:txBody>
          <a:bodyPr/>
          <a:lstStyle/>
          <a:p>
            <a:fld id="{39FE36B6-1384-4E9B-8839-858CC7CE9531}" type="slidenum">
              <a:rPr lang="en-US" smtClean="0"/>
              <a:t>‹#›</a:t>
            </a:fld>
            <a:endParaRPr lang="en-US"/>
          </a:p>
        </p:txBody>
      </p:sp>
    </p:spTree>
    <p:extLst>
      <p:ext uri="{BB962C8B-B14F-4D97-AF65-F5344CB8AC3E}">
        <p14:creationId xmlns:p14="http://schemas.microsoft.com/office/powerpoint/2010/main" val="13129701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365B2-FA14-44EB-AF6A-95D1180C1C8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2154498-546A-43F6-8633-2E6EFF39E74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794EBB-E402-4132-ABEF-F70FF1330F8C}"/>
              </a:ext>
            </a:extLst>
          </p:cNvPr>
          <p:cNvSpPr>
            <a:spLocks noGrp="1"/>
          </p:cNvSpPr>
          <p:nvPr>
            <p:ph type="dt" sz="half" idx="10"/>
          </p:nvPr>
        </p:nvSpPr>
        <p:spPr/>
        <p:txBody>
          <a:bodyPr/>
          <a:lstStyle/>
          <a:p>
            <a:fld id="{68DEF31C-8A43-4D64-9E5A-211C7B948631}" type="datetimeFigureOut">
              <a:rPr lang="en-US" smtClean="0"/>
              <a:t>4/7/2022</a:t>
            </a:fld>
            <a:endParaRPr lang="en-US"/>
          </a:p>
        </p:txBody>
      </p:sp>
      <p:sp>
        <p:nvSpPr>
          <p:cNvPr id="5" name="Footer Placeholder 4">
            <a:extLst>
              <a:ext uri="{FF2B5EF4-FFF2-40B4-BE49-F238E27FC236}">
                <a16:creationId xmlns:a16="http://schemas.microsoft.com/office/drawing/2014/main" id="{919BA7A1-4394-4C38-B622-A427F6C83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84C12F-FF07-4B6E-91BE-088345A50F68}"/>
              </a:ext>
            </a:extLst>
          </p:cNvPr>
          <p:cNvSpPr>
            <a:spLocks noGrp="1"/>
          </p:cNvSpPr>
          <p:nvPr>
            <p:ph type="sldNum" sz="quarter" idx="12"/>
          </p:nvPr>
        </p:nvSpPr>
        <p:spPr/>
        <p:txBody>
          <a:bodyPr/>
          <a:lstStyle/>
          <a:p>
            <a:fld id="{39FE36B6-1384-4E9B-8839-858CC7CE9531}" type="slidenum">
              <a:rPr lang="en-US" smtClean="0"/>
              <a:t>‹#›</a:t>
            </a:fld>
            <a:endParaRPr lang="en-US"/>
          </a:p>
        </p:txBody>
      </p:sp>
    </p:spTree>
    <p:extLst>
      <p:ext uri="{BB962C8B-B14F-4D97-AF65-F5344CB8AC3E}">
        <p14:creationId xmlns:p14="http://schemas.microsoft.com/office/powerpoint/2010/main" val="27385754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F8C4E-669E-4D0F-9EF6-3FB24BAC15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FBED5A-16FA-4E17-A50E-FCD88DB95BA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3E964F-8A48-4D1E-A42D-A3790E0F8AE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160600-A4BB-4D4D-97C6-6C0CB6BC94B2}"/>
              </a:ext>
            </a:extLst>
          </p:cNvPr>
          <p:cNvSpPr>
            <a:spLocks noGrp="1"/>
          </p:cNvSpPr>
          <p:nvPr>
            <p:ph type="dt" sz="half" idx="10"/>
          </p:nvPr>
        </p:nvSpPr>
        <p:spPr/>
        <p:txBody>
          <a:bodyPr/>
          <a:lstStyle/>
          <a:p>
            <a:fld id="{68DEF31C-8A43-4D64-9E5A-211C7B948631}" type="datetimeFigureOut">
              <a:rPr lang="en-US" smtClean="0"/>
              <a:t>4/7/2022</a:t>
            </a:fld>
            <a:endParaRPr lang="en-US"/>
          </a:p>
        </p:txBody>
      </p:sp>
      <p:sp>
        <p:nvSpPr>
          <p:cNvPr id="6" name="Footer Placeholder 5">
            <a:extLst>
              <a:ext uri="{FF2B5EF4-FFF2-40B4-BE49-F238E27FC236}">
                <a16:creationId xmlns:a16="http://schemas.microsoft.com/office/drawing/2014/main" id="{D34478CA-72EC-4BB5-9FE2-B0DB9D6672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59BF98-66CB-4E56-8CF2-84B483AD362E}"/>
              </a:ext>
            </a:extLst>
          </p:cNvPr>
          <p:cNvSpPr>
            <a:spLocks noGrp="1"/>
          </p:cNvSpPr>
          <p:nvPr>
            <p:ph type="sldNum" sz="quarter" idx="12"/>
          </p:nvPr>
        </p:nvSpPr>
        <p:spPr/>
        <p:txBody>
          <a:bodyPr/>
          <a:lstStyle/>
          <a:p>
            <a:fld id="{39FE36B6-1384-4E9B-8839-858CC7CE9531}" type="slidenum">
              <a:rPr lang="en-US" smtClean="0"/>
              <a:t>‹#›</a:t>
            </a:fld>
            <a:endParaRPr lang="en-US"/>
          </a:p>
        </p:txBody>
      </p:sp>
    </p:spTree>
    <p:extLst>
      <p:ext uri="{BB962C8B-B14F-4D97-AF65-F5344CB8AC3E}">
        <p14:creationId xmlns:p14="http://schemas.microsoft.com/office/powerpoint/2010/main" val="23702157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93BFE-2705-413C-9654-CFE4900AA0B3}"/>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C8CBEA-8540-46EB-9B45-F7B6681D78F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0C835DB-E82A-4788-927F-C305C983F7E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6677F6-5DD0-4286-B57E-0A4FF062CD0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32C6DD5-5008-43C1-B78A-D713C834681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56AB54-D0A3-4DB8-8734-9238B028ED3D}"/>
              </a:ext>
            </a:extLst>
          </p:cNvPr>
          <p:cNvSpPr>
            <a:spLocks noGrp="1"/>
          </p:cNvSpPr>
          <p:nvPr>
            <p:ph type="dt" sz="half" idx="10"/>
          </p:nvPr>
        </p:nvSpPr>
        <p:spPr/>
        <p:txBody>
          <a:bodyPr/>
          <a:lstStyle/>
          <a:p>
            <a:fld id="{68DEF31C-8A43-4D64-9E5A-211C7B948631}" type="datetimeFigureOut">
              <a:rPr lang="en-US" smtClean="0"/>
              <a:t>4/7/2022</a:t>
            </a:fld>
            <a:endParaRPr lang="en-US"/>
          </a:p>
        </p:txBody>
      </p:sp>
      <p:sp>
        <p:nvSpPr>
          <p:cNvPr id="8" name="Footer Placeholder 7">
            <a:extLst>
              <a:ext uri="{FF2B5EF4-FFF2-40B4-BE49-F238E27FC236}">
                <a16:creationId xmlns:a16="http://schemas.microsoft.com/office/drawing/2014/main" id="{5BB832D1-52CA-44DD-8A19-C436DAB8A7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A6F9F8-EBAA-45AD-9AFA-153697F11BE6}"/>
              </a:ext>
            </a:extLst>
          </p:cNvPr>
          <p:cNvSpPr>
            <a:spLocks noGrp="1"/>
          </p:cNvSpPr>
          <p:nvPr>
            <p:ph type="sldNum" sz="quarter" idx="12"/>
          </p:nvPr>
        </p:nvSpPr>
        <p:spPr/>
        <p:txBody>
          <a:bodyPr/>
          <a:lstStyle/>
          <a:p>
            <a:fld id="{39FE36B6-1384-4E9B-8839-858CC7CE9531}" type="slidenum">
              <a:rPr lang="en-US" smtClean="0"/>
              <a:t>‹#›</a:t>
            </a:fld>
            <a:endParaRPr lang="en-US"/>
          </a:p>
        </p:txBody>
      </p:sp>
    </p:spTree>
    <p:extLst>
      <p:ext uri="{BB962C8B-B14F-4D97-AF65-F5344CB8AC3E}">
        <p14:creationId xmlns:p14="http://schemas.microsoft.com/office/powerpoint/2010/main" val="13309020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5A1F2-9E0F-4643-9C56-6124C65ADD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AC9686-580D-4D73-8610-51DAF5FB1739}"/>
              </a:ext>
            </a:extLst>
          </p:cNvPr>
          <p:cNvSpPr>
            <a:spLocks noGrp="1"/>
          </p:cNvSpPr>
          <p:nvPr>
            <p:ph type="dt" sz="half" idx="10"/>
          </p:nvPr>
        </p:nvSpPr>
        <p:spPr/>
        <p:txBody>
          <a:bodyPr/>
          <a:lstStyle/>
          <a:p>
            <a:fld id="{68DEF31C-8A43-4D64-9E5A-211C7B948631}" type="datetimeFigureOut">
              <a:rPr lang="en-US" smtClean="0"/>
              <a:t>4/7/2022</a:t>
            </a:fld>
            <a:endParaRPr lang="en-US"/>
          </a:p>
        </p:txBody>
      </p:sp>
      <p:sp>
        <p:nvSpPr>
          <p:cNvPr id="4" name="Footer Placeholder 3">
            <a:extLst>
              <a:ext uri="{FF2B5EF4-FFF2-40B4-BE49-F238E27FC236}">
                <a16:creationId xmlns:a16="http://schemas.microsoft.com/office/drawing/2014/main" id="{F057355C-DC48-4049-BD94-FB10D88C42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0DD2098-E129-440E-8A2E-91F35E477D79}"/>
              </a:ext>
            </a:extLst>
          </p:cNvPr>
          <p:cNvSpPr>
            <a:spLocks noGrp="1"/>
          </p:cNvSpPr>
          <p:nvPr>
            <p:ph type="sldNum" sz="quarter" idx="12"/>
          </p:nvPr>
        </p:nvSpPr>
        <p:spPr/>
        <p:txBody>
          <a:bodyPr/>
          <a:lstStyle/>
          <a:p>
            <a:fld id="{39FE36B6-1384-4E9B-8839-858CC7CE9531}" type="slidenum">
              <a:rPr lang="en-US" smtClean="0"/>
              <a:t>‹#›</a:t>
            </a:fld>
            <a:endParaRPr lang="en-US"/>
          </a:p>
        </p:txBody>
      </p:sp>
    </p:spTree>
    <p:extLst>
      <p:ext uri="{BB962C8B-B14F-4D97-AF65-F5344CB8AC3E}">
        <p14:creationId xmlns:p14="http://schemas.microsoft.com/office/powerpoint/2010/main" val="21294645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B420DD-40DA-45B4-94CE-2A9786F40184}"/>
              </a:ext>
            </a:extLst>
          </p:cNvPr>
          <p:cNvSpPr>
            <a:spLocks noGrp="1"/>
          </p:cNvSpPr>
          <p:nvPr>
            <p:ph type="dt" sz="half" idx="10"/>
          </p:nvPr>
        </p:nvSpPr>
        <p:spPr/>
        <p:txBody>
          <a:bodyPr/>
          <a:lstStyle/>
          <a:p>
            <a:fld id="{68DEF31C-8A43-4D64-9E5A-211C7B948631}" type="datetimeFigureOut">
              <a:rPr lang="en-US" smtClean="0"/>
              <a:t>4/7/2022</a:t>
            </a:fld>
            <a:endParaRPr lang="en-US"/>
          </a:p>
        </p:txBody>
      </p:sp>
      <p:sp>
        <p:nvSpPr>
          <p:cNvPr id="3" name="Footer Placeholder 2">
            <a:extLst>
              <a:ext uri="{FF2B5EF4-FFF2-40B4-BE49-F238E27FC236}">
                <a16:creationId xmlns:a16="http://schemas.microsoft.com/office/drawing/2014/main" id="{E56C4727-2487-4E24-8D2C-C243B73C1D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195E87-0FCA-4157-9F8D-2139E3F52B0B}"/>
              </a:ext>
            </a:extLst>
          </p:cNvPr>
          <p:cNvSpPr>
            <a:spLocks noGrp="1"/>
          </p:cNvSpPr>
          <p:nvPr>
            <p:ph type="sldNum" sz="quarter" idx="12"/>
          </p:nvPr>
        </p:nvSpPr>
        <p:spPr/>
        <p:txBody>
          <a:bodyPr/>
          <a:lstStyle/>
          <a:p>
            <a:fld id="{39FE36B6-1384-4E9B-8839-858CC7CE9531}" type="slidenum">
              <a:rPr lang="en-US" smtClean="0"/>
              <a:t>‹#›</a:t>
            </a:fld>
            <a:endParaRPr lang="en-US"/>
          </a:p>
        </p:txBody>
      </p:sp>
    </p:spTree>
    <p:extLst>
      <p:ext uri="{BB962C8B-B14F-4D97-AF65-F5344CB8AC3E}">
        <p14:creationId xmlns:p14="http://schemas.microsoft.com/office/powerpoint/2010/main" val="34317478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38314-860F-4051-890D-12FA651DA81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AC20019-5BDF-459F-9C4E-F1931558B30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79B198-4CF9-4A28-9D9F-202D10F14BF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1336CB5-5717-4EEB-B500-68E995CD41AF}"/>
              </a:ext>
            </a:extLst>
          </p:cNvPr>
          <p:cNvSpPr>
            <a:spLocks noGrp="1"/>
          </p:cNvSpPr>
          <p:nvPr>
            <p:ph type="dt" sz="half" idx="10"/>
          </p:nvPr>
        </p:nvSpPr>
        <p:spPr/>
        <p:txBody>
          <a:bodyPr/>
          <a:lstStyle/>
          <a:p>
            <a:fld id="{68DEF31C-8A43-4D64-9E5A-211C7B948631}" type="datetimeFigureOut">
              <a:rPr lang="en-US" smtClean="0"/>
              <a:t>4/7/2022</a:t>
            </a:fld>
            <a:endParaRPr lang="en-US"/>
          </a:p>
        </p:txBody>
      </p:sp>
      <p:sp>
        <p:nvSpPr>
          <p:cNvPr id="6" name="Footer Placeholder 5">
            <a:extLst>
              <a:ext uri="{FF2B5EF4-FFF2-40B4-BE49-F238E27FC236}">
                <a16:creationId xmlns:a16="http://schemas.microsoft.com/office/drawing/2014/main" id="{E73CA055-4625-4A33-8970-169B56F623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225998-1330-4D7D-9FBA-E1B11BABBFEC}"/>
              </a:ext>
            </a:extLst>
          </p:cNvPr>
          <p:cNvSpPr>
            <a:spLocks noGrp="1"/>
          </p:cNvSpPr>
          <p:nvPr>
            <p:ph type="sldNum" sz="quarter" idx="12"/>
          </p:nvPr>
        </p:nvSpPr>
        <p:spPr/>
        <p:txBody>
          <a:bodyPr/>
          <a:lstStyle/>
          <a:p>
            <a:fld id="{39FE36B6-1384-4E9B-8839-858CC7CE9531}" type="slidenum">
              <a:rPr lang="en-US" smtClean="0"/>
              <a:t>‹#›</a:t>
            </a:fld>
            <a:endParaRPr lang="en-US"/>
          </a:p>
        </p:txBody>
      </p:sp>
    </p:spTree>
    <p:extLst>
      <p:ext uri="{BB962C8B-B14F-4D97-AF65-F5344CB8AC3E}">
        <p14:creationId xmlns:p14="http://schemas.microsoft.com/office/powerpoint/2010/main" val="12305204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F2ABC-990C-4F49-9C30-947A57CDEDC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B345CF2-38E1-4127-9562-964C14D9888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77E60AF-D502-434D-90D0-DF1FA9A2912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8A65D75-09C6-4BE4-A7C0-544FD88A3EE4}"/>
              </a:ext>
            </a:extLst>
          </p:cNvPr>
          <p:cNvSpPr>
            <a:spLocks noGrp="1"/>
          </p:cNvSpPr>
          <p:nvPr>
            <p:ph type="dt" sz="half" idx="10"/>
          </p:nvPr>
        </p:nvSpPr>
        <p:spPr/>
        <p:txBody>
          <a:bodyPr/>
          <a:lstStyle/>
          <a:p>
            <a:fld id="{68DEF31C-8A43-4D64-9E5A-211C7B948631}" type="datetimeFigureOut">
              <a:rPr lang="en-US" smtClean="0"/>
              <a:t>4/7/2022</a:t>
            </a:fld>
            <a:endParaRPr lang="en-US"/>
          </a:p>
        </p:txBody>
      </p:sp>
      <p:sp>
        <p:nvSpPr>
          <p:cNvPr id="6" name="Footer Placeholder 5">
            <a:extLst>
              <a:ext uri="{FF2B5EF4-FFF2-40B4-BE49-F238E27FC236}">
                <a16:creationId xmlns:a16="http://schemas.microsoft.com/office/drawing/2014/main" id="{F24529E5-5DA7-43A4-9EBF-719B069C7D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1E419A-4394-4D6D-8FBC-25968FE5D1CC}"/>
              </a:ext>
            </a:extLst>
          </p:cNvPr>
          <p:cNvSpPr>
            <a:spLocks noGrp="1"/>
          </p:cNvSpPr>
          <p:nvPr>
            <p:ph type="sldNum" sz="quarter" idx="12"/>
          </p:nvPr>
        </p:nvSpPr>
        <p:spPr/>
        <p:txBody>
          <a:bodyPr/>
          <a:lstStyle/>
          <a:p>
            <a:fld id="{39FE36B6-1384-4E9B-8839-858CC7CE9531}" type="slidenum">
              <a:rPr lang="en-US" smtClean="0"/>
              <a:t>‹#›</a:t>
            </a:fld>
            <a:endParaRPr lang="en-US"/>
          </a:p>
        </p:txBody>
      </p:sp>
    </p:spTree>
    <p:extLst>
      <p:ext uri="{BB962C8B-B14F-4D97-AF65-F5344CB8AC3E}">
        <p14:creationId xmlns:p14="http://schemas.microsoft.com/office/powerpoint/2010/main" val="5665697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4ADF5-D169-4CC0-AABA-73C4D035EF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E4F79C-D3B9-44D3-B90F-A4FEA9AFB2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298CC7-48FF-401C-A62F-0A8BDB4C04D9}"/>
              </a:ext>
            </a:extLst>
          </p:cNvPr>
          <p:cNvSpPr>
            <a:spLocks noGrp="1"/>
          </p:cNvSpPr>
          <p:nvPr>
            <p:ph type="dt" sz="half" idx="10"/>
          </p:nvPr>
        </p:nvSpPr>
        <p:spPr/>
        <p:txBody>
          <a:bodyPr/>
          <a:lstStyle/>
          <a:p>
            <a:fld id="{68DEF31C-8A43-4D64-9E5A-211C7B948631}" type="datetimeFigureOut">
              <a:rPr lang="en-US" smtClean="0"/>
              <a:t>4/7/2022</a:t>
            </a:fld>
            <a:endParaRPr lang="en-US"/>
          </a:p>
        </p:txBody>
      </p:sp>
      <p:sp>
        <p:nvSpPr>
          <p:cNvPr id="5" name="Footer Placeholder 4">
            <a:extLst>
              <a:ext uri="{FF2B5EF4-FFF2-40B4-BE49-F238E27FC236}">
                <a16:creationId xmlns:a16="http://schemas.microsoft.com/office/drawing/2014/main" id="{3D097D9D-C452-4654-A8FF-225BB7E77B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1E79CC-BBCA-4202-9572-EF23318EA2D0}"/>
              </a:ext>
            </a:extLst>
          </p:cNvPr>
          <p:cNvSpPr>
            <a:spLocks noGrp="1"/>
          </p:cNvSpPr>
          <p:nvPr>
            <p:ph type="sldNum" sz="quarter" idx="12"/>
          </p:nvPr>
        </p:nvSpPr>
        <p:spPr/>
        <p:txBody>
          <a:bodyPr/>
          <a:lstStyle/>
          <a:p>
            <a:fld id="{39FE36B6-1384-4E9B-8839-858CC7CE9531}" type="slidenum">
              <a:rPr lang="en-US" smtClean="0"/>
              <a:t>‹#›</a:t>
            </a:fld>
            <a:endParaRPr lang="en-US"/>
          </a:p>
        </p:txBody>
      </p:sp>
    </p:spTree>
    <p:extLst>
      <p:ext uri="{BB962C8B-B14F-4D97-AF65-F5344CB8AC3E}">
        <p14:creationId xmlns:p14="http://schemas.microsoft.com/office/powerpoint/2010/main" val="18872741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10E0AC-4CEB-49F3-9B05-153CC7BD9BA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32332B-2974-4C9E-8E88-F8363F36942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D27CB3-CB4F-4DE1-9B96-6CCB43543C2D}"/>
              </a:ext>
            </a:extLst>
          </p:cNvPr>
          <p:cNvSpPr>
            <a:spLocks noGrp="1"/>
          </p:cNvSpPr>
          <p:nvPr>
            <p:ph type="dt" sz="half" idx="10"/>
          </p:nvPr>
        </p:nvSpPr>
        <p:spPr/>
        <p:txBody>
          <a:bodyPr/>
          <a:lstStyle/>
          <a:p>
            <a:fld id="{68DEF31C-8A43-4D64-9E5A-211C7B948631}" type="datetimeFigureOut">
              <a:rPr lang="en-US" smtClean="0"/>
              <a:t>4/7/2022</a:t>
            </a:fld>
            <a:endParaRPr lang="en-US"/>
          </a:p>
        </p:txBody>
      </p:sp>
      <p:sp>
        <p:nvSpPr>
          <p:cNvPr id="5" name="Footer Placeholder 4">
            <a:extLst>
              <a:ext uri="{FF2B5EF4-FFF2-40B4-BE49-F238E27FC236}">
                <a16:creationId xmlns:a16="http://schemas.microsoft.com/office/drawing/2014/main" id="{A89C875A-1C38-4559-A448-D1E5E332FF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74FC49-E2D6-47D5-9502-4F57E7484B04}"/>
              </a:ext>
            </a:extLst>
          </p:cNvPr>
          <p:cNvSpPr>
            <a:spLocks noGrp="1"/>
          </p:cNvSpPr>
          <p:nvPr>
            <p:ph type="sldNum" sz="quarter" idx="12"/>
          </p:nvPr>
        </p:nvSpPr>
        <p:spPr/>
        <p:txBody>
          <a:bodyPr/>
          <a:lstStyle/>
          <a:p>
            <a:fld id="{39FE36B6-1384-4E9B-8839-858CC7CE9531}" type="slidenum">
              <a:rPr lang="en-US" smtClean="0"/>
              <a:t>‹#›</a:t>
            </a:fld>
            <a:endParaRPr lang="en-US"/>
          </a:p>
        </p:txBody>
      </p:sp>
    </p:spTree>
    <p:extLst>
      <p:ext uri="{BB962C8B-B14F-4D97-AF65-F5344CB8AC3E}">
        <p14:creationId xmlns:p14="http://schemas.microsoft.com/office/powerpoint/2010/main" val="299819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59" indent="0">
              <a:buNone/>
              <a:defRPr sz="2000" b="1"/>
            </a:lvl2pPr>
            <a:lvl3pPr marL="914318" indent="0">
              <a:buNone/>
              <a:defRPr sz="1800" b="1"/>
            </a:lvl3pPr>
            <a:lvl4pPr marL="1371477" indent="0">
              <a:buNone/>
              <a:defRPr sz="1600" b="1"/>
            </a:lvl4pPr>
            <a:lvl5pPr marL="1828637" indent="0">
              <a:buNone/>
              <a:defRPr sz="1600" b="1"/>
            </a:lvl5pPr>
            <a:lvl6pPr marL="2285797" indent="0">
              <a:buNone/>
              <a:defRPr sz="1600" b="1"/>
            </a:lvl6pPr>
            <a:lvl7pPr marL="2742956" indent="0">
              <a:buNone/>
              <a:defRPr sz="1600" b="1"/>
            </a:lvl7pPr>
            <a:lvl8pPr marL="3200115" indent="0">
              <a:buNone/>
              <a:defRPr sz="1600" b="1"/>
            </a:lvl8pPr>
            <a:lvl9pPr marL="365727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4"/>
            <a:ext cx="4041775" cy="639762"/>
          </a:xfrm>
        </p:spPr>
        <p:txBody>
          <a:bodyPr anchor="b"/>
          <a:lstStyle>
            <a:lvl1pPr marL="0" indent="0">
              <a:buNone/>
              <a:defRPr sz="2400" b="1"/>
            </a:lvl1pPr>
            <a:lvl2pPr marL="457159" indent="0">
              <a:buNone/>
              <a:defRPr sz="2000" b="1"/>
            </a:lvl2pPr>
            <a:lvl3pPr marL="914318" indent="0">
              <a:buNone/>
              <a:defRPr sz="1800" b="1"/>
            </a:lvl3pPr>
            <a:lvl4pPr marL="1371477" indent="0">
              <a:buNone/>
              <a:defRPr sz="1600" b="1"/>
            </a:lvl4pPr>
            <a:lvl5pPr marL="1828637" indent="0">
              <a:buNone/>
              <a:defRPr sz="1600" b="1"/>
            </a:lvl5pPr>
            <a:lvl6pPr marL="2285797" indent="0">
              <a:buNone/>
              <a:defRPr sz="1600" b="1"/>
            </a:lvl6pPr>
            <a:lvl7pPr marL="2742956" indent="0">
              <a:buNone/>
              <a:defRPr sz="1600" b="1"/>
            </a:lvl7pPr>
            <a:lvl8pPr marL="3200115" indent="0">
              <a:buNone/>
              <a:defRPr sz="1600" b="1"/>
            </a:lvl8pPr>
            <a:lvl9pPr marL="365727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53B945-880A-47DF-BB5A-12111190FE77}" type="datetime1">
              <a:rPr lang="en-US" smtClean="0"/>
              <a:t>4/7/2022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92AE2D-226C-4C7F-9343-50C873BD521D}" type="slidenum">
              <a:rPr lang="en-US" smtClean="0"/>
              <a:t>‹#›</a:t>
            </a:fld>
            <a:endParaRPr lang="en-US"/>
          </a:p>
        </p:txBody>
      </p:sp>
    </p:spTree>
    <p:extLst>
      <p:ext uri="{BB962C8B-B14F-4D97-AF65-F5344CB8AC3E}">
        <p14:creationId xmlns:p14="http://schemas.microsoft.com/office/powerpoint/2010/main" val="1948802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64D5A2-32CA-4175-85A5-D809080A1C37}" type="datetime1">
              <a:rPr lang="en-US" smtClean="0"/>
              <a:t>4/7/2022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92AE2D-226C-4C7F-9343-50C873BD521D}" type="slidenum">
              <a:rPr lang="en-US" smtClean="0"/>
              <a:t>‹#›</a:t>
            </a:fld>
            <a:endParaRPr lang="en-US"/>
          </a:p>
        </p:txBody>
      </p:sp>
    </p:spTree>
    <p:extLst>
      <p:ext uri="{BB962C8B-B14F-4D97-AF65-F5344CB8AC3E}">
        <p14:creationId xmlns:p14="http://schemas.microsoft.com/office/powerpoint/2010/main" val="3528409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CCF79E-777E-494A-9F1B-63A11A6C41AF}" type="datetime1">
              <a:rPr lang="en-US" smtClean="0"/>
              <a:t>4/7/2022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92AE2D-226C-4C7F-9343-50C873BD521D}" type="slidenum">
              <a:rPr lang="en-US" smtClean="0"/>
              <a:t>‹#›</a:t>
            </a:fld>
            <a:endParaRPr lang="en-US"/>
          </a:p>
        </p:txBody>
      </p:sp>
    </p:spTree>
    <p:extLst>
      <p:ext uri="{BB962C8B-B14F-4D97-AF65-F5344CB8AC3E}">
        <p14:creationId xmlns:p14="http://schemas.microsoft.com/office/powerpoint/2010/main" val="3234438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59" indent="0">
              <a:buNone/>
              <a:defRPr sz="1200"/>
            </a:lvl2pPr>
            <a:lvl3pPr marL="914318" indent="0">
              <a:buNone/>
              <a:defRPr sz="1000"/>
            </a:lvl3pPr>
            <a:lvl4pPr marL="1371477" indent="0">
              <a:buNone/>
              <a:defRPr sz="900"/>
            </a:lvl4pPr>
            <a:lvl5pPr marL="1828637" indent="0">
              <a:buNone/>
              <a:defRPr sz="900"/>
            </a:lvl5pPr>
            <a:lvl6pPr marL="2285797" indent="0">
              <a:buNone/>
              <a:defRPr sz="900"/>
            </a:lvl6pPr>
            <a:lvl7pPr marL="2742956" indent="0">
              <a:buNone/>
              <a:defRPr sz="900"/>
            </a:lvl7pPr>
            <a:lvl8pPr marL="3200115" indent="0">
              <a:buNone/>
              <a:defRPr sz="900"/>
            </a:lvl8pPr>
            <a:lvl9pPr marL="365727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122ACB-D322-4FF7-85CB-005F4FD7F717}" type="datetime1">
              <a:rPr lang="en-US" smtClean="0"/>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92AE2D-226C-4C7F-9343-50C873BD521D}" type="slidenum">
              <a:rPr lang="en-US" smtClean="0"/>
              <a:t>‹#›</a:t>
            </a:fld>
            <a:endParaRPr lang="en-US"/>
          </a:p>
        </p:txBody>
      </p:sp>
    </p:spTree>
    <p:extLst>
      <p:ext uri="{BB962C8B-B14F-4D97-AF65-F5344CB8AC3E}">
        <p14:creationId xmlns:p14="http://schemas.microsoft.com/office/powerpoint/2010/main" val="2585838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9" indent="0">
              <a:buNone/>
              <a:defRPr sz="2800"/>
            </a:lvl2pPr>
            <a:lvl3pPr marL="914318" indent="0">
              <a:buNone/>
              <a:defRPr sz="2400"/>
            </a:lvl3pPr>
            <a:lvl4pPr marL="1371477" indent="0">
              <a:buNone/>
              <a:defRPr sz="2000"/>
            </a:lvl4pPr>
            <a:lvl5pPr marL="1828637" indent="0">
              <a:buNone/>
              <a:defRPr sz="2000"/>
            </a:lvl5pPr>
            <a:lvl6pPr marL="2285797" indent="0">
              <a:buNone/>
              <a:defRPr sz="2000"/>
            </a:lvl6pPr>
            <a:lvl7pPr marL="2742956" indent="0">
              <a:buNone/>
              <a:defRPr sz="2000"/>
            </a:lvl7pPr>
            <a:lvl8pPr marL="3200115" indent="0">
              <a:buNone/>
              <a:defRPr sz="2000"/>
            </a:lvl8pPr>
            <a:lvl9pPr marL="3657274"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59" indent="0">
              <a:buNone/>
              <a:defRPr sz="1200"/>
            </a:lvl2pPr>
            <a:lvl3pPr marL="914318" indent="0">
              <a:buNone/>
              <a:defRPr sz="1000"/>
            </a:lvl3pPr>
            <a:lvl4pPr marL="1371477" indent="0">
              <a:buNone/>
              <a:defRPr sz="900"/>
            </a:lvl4pPr>
            <a:lvl5pPr marL="1828637" indent="0">
              <a:buNone/>
              <a:defRPr sz="900"/>
            </a:lvl5pPr>
            <a:lvl6pPr marL="2285797" indent="0">
              <a:buNone/>
              <a:defRPr sz="900"/>
            </a:lvl6pPr>
            <a:lvl7pPr marL="2742956" indent="0">
              <a:buNone/>
              <a:defRPr sz="900"/>
            </a:lvl7pPr>
            <a:lvl8pPr marL="3200115" indent="0">
              <a:buNone/>
              <a:defRPr sz="900"/>
            </a:lvl8pPr>
            <a:lvl9pPr marL="365727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D23DBB-5089-43B0-993C-F33F93C4F058}" type="datetime1">
              <a:rPr lang="en-US" smtClean="0"/>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92AE2D-226C-4C7F-9343-50C873BD521D}" type="slidenum">
              <a:rPr lang="en-US" smtClean="0"/>
              <a:t>‹#›</a:t>
            </a:fld>
            <a:endParaRPr lang="en-US"/>
          </a:p>
        </p:txBody>
      </p:sp>
    </p:spTree>
    <p:extLst>
      <p:ext uri="{BB962C8B-B14F-4D97-AF65-F5344CB8AC3E}">
        <p14:creationId xmlns:p14="http://schemas.microsoft.com/office/powerpoint/2010/main" val="2864143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2" tIns="45716" rIns="91432" bIns="45716"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32" tIns="45716" rIns="91432" bIns="457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7"/>
            <a:ext cx="2133600" cy="365125"/>
          </a:xfrm>
          <a:prstGeom prst="rect">
            <a:avLst/>
          </a:prstGeom>
        </p:spPr>
        <p:txBody>
          <a:bodyPr vert="horz" lIns="91432" tIns="45716" rIns="91432" bIns="45716" rtlCol="0" anchor="ctr"/>
          <a:lstStyle>
            <a:lvl1pPr algn="l">
              <a:defRPr sz="1200">
                <a:solidFill>
                  <a:schemeClr val="tx1">
                    <a:tint val="75000"/>
                  </a:schemeClr>
                </a:solidFill>
              </a:defRPr>
            </a:lvl1pPr>
          </a:lstStyle>
          <a:p>
            <a:fld id="{EDCF10DB-A064-427E-BC4F-88A87E8F5EAF}" type="datetime1">
              <a:rPr lang="en-US" smtClean="0"/>
              <a:t>4/7/2022</a:t>
            </a:fld>
            <a:endParaRPr lang="en-US"/>
          </a:p>
        </p:txBody>
      </p:sp>
      <p:sp>
        <p:nvSpPr>
          <p:cNvPr id="5" name="Footer Placeholder 4"/>
          <p:cNvSpPr>
            <a:spLocks noGrp="1"/>
          </p:cNvSpPr>
          <p:nvPr>
            <p:ph type="ftr" sz="quarter" idx="3"/>
          </p:nvPr>
        </p:nvSpPr>
        <p:spPr>
          <a:xfrm>
            <a:off x="3124200" y="6356357"/>
            <a:ext cx="2895600" cy="365125"/>
          </a:xfrm>
          <a:prstGeom prst="rect">
            <a:avLst/>
          </a:prstGeom>
        </p:spPr>
        <p:txBody>
          <a:bodyPr vert="horz" lIns="91432" tIns="45716" rIns="91432" bIns="4571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32" tIns="45716" rIns="91432" bIns="45716" rtlCol="0" anchor="ctr"/>
          <a:lstStyle>
            <a:lvl1pPr algn="r">
              <a:defRPr sz="1200">
                <a:solidFill>
                  <a:schemeClr val="tx1">
                    <a:tint val="75000"/>
                  </a:schemeClr>
                </a:solidFill>
              </a:defRPr>
            </a:lvl1pPr>
          </a:lstStyle>
          <a:p>
            <a:fld id="{8B92AE2D-226C-4C7F-9343-50C873BD521D}" type="slidenum">
              <a:rPr lang="en-US" smtClean="0"/>
              <a:t>‹#›</a:t>
            </a:fld>
            <a:endParaRPr lang="en-US"/>
          </a:p>
        </p:txBody>
      </p:sp>
    </p:spTree>
    <p:extLst>
      <p:ext uri="{BB962C8B-B14F-4D97-AF65-F5344CB8AC3E}">
        <p14:creationId xmlns:p14="http://schemas.microsoft.com/office/powerpoint/2010/main" val="3137125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318" rtl="0" eaLnBrk="1" latinLnBrk="0" hangingPunct="1">
        <a:spcBef>
          <a:spcPct val="0"/>
        </a:spcBef>
        <a:buNone/>
        <a:defRPr sz="4400" kern="1200">
          <a:solidFill>
            <a:schemeClr val="tx1"/>
          </a:solidFill>
          <a:latin typeface="+mj-lt"/>
          <a:ea typeface="+mj-ea"/>
          <a:cs typeface="+mj-cs"/>
        </a:defRPr>
      </a:lvl1pPr>
    </p:titleStyle>
    <p:bodyStyle>
      <a:lvl1pPr marL="342870" indent="-342870" algn="l" defTabSz="91431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83" indent="-285724" algn="l" defTabSz="91431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98" indent="-228580" algn="l" defTabSz="91431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57" indent="-228580" algn="l" defTabSz="9143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17" indent="-228580" algn="l" defTabSz="9143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76" indent="-228580" algn="l" defTabSz="9143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35" indent="-228580" algn="l" defTabSz="9143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95" indent="-228580" algn="l" defTabSz="9143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54" indent="-228580" algn="l" defTabSz="9143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7"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7" algn="l" defTabSz="914318" rtl="0" eaLnBrk="1" latinLnBrk="0" hangingPunct="1">
        <a:defRPr sz="1800" kern="1200">
          <a:solidFill>
            <a:schemeClr val="tx1"/>
          </a:solidFill>
          <a:latin typeface="+mn-lt"/>
          <a:ea typeface="+mn-ea"/>
          <a:cs typeface="+mn-cs"/>
        </a:defRPr>
      </a:lvl6pPr>
      <a:lvl7pPr marL="2742956" algn="l" defTabSz="914318" rtl="0" eaLnBrk="1" latinLnBrk="0" hangingPunct="1">
        <a:defRPr sz="1800" kern="1200">
          <a:solidFill>
            <a:schemeClr val="tx1"/>
          </a:solidFill>
          <a:latin typeface="+mn-lt"/>
          <a:ea typeface="+mn-ea"/>
          <a:cs typeface="+mn-cs"/>
        </a:defRPr>
      </a:lvl7pPr>
      <a:lvl8pPr marL="3200115" algn="l" defTabSz="914318" rtl="0" eaLnBrk="1" latinLnBrk="0" hangingPunct="1">
        <a:defRPr sz="1800" kern="1200">
          <a:solidFill>
            <a:schemeClr val="tx1"/>
          </a:solidFill>
          <a:latin typeface="+mn-lt"/>
          <a:ea typeface="+mn-ea"/>
          <a:cs typeface="+mn-cs"/>
        </a:defRPr>
      </a:lvl8pPr>
      <a:lvl9pPr marL="3657274" algn="l" defTabSz="91431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2" tIns="45716" rIns="91432" bIns="45716"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32" tIns="45716" rIns="91432" bIns="457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32" tIns="45716" rIns="91432" bIns="45716" rtlCol="0" anchor="ctr"/>
          <a:lstStyle>
            <a:lvl1pPr algn="l">
              <a:defRPr sz="1200">
                <a:solidFill>
                  <a:schemeClr val="tx1">
                    <a:tint val="75000"/>
                  </a:schemeClr>
                </a:solidFill>
              </a:defRPr>
            </a:lvl1pPr>
          </a:lstStyle>
          <a:p>
            <a:fld id="{AD77F899-2A26-4DC5-8A25-74A4D5E088EC}" type="datetime1">
              <a:rPr lang="en-US" smtClean="0">
                <a:solidFill>
                  <a:prstClr val="black">
                    <a:tint val="75000"/>
                  </a:prstClr>
                </a:solidFill>
              </a:rPr>
              <a:t>4/7/2022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32" tIns="45716" rIns="91432" bIns="45716"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2" tIns="45716" rIns="91432" bIns="45716" rtlCol="0" anchor="ctr"/>
          <a:lstStyle>
            <a:lvl1pPr algn="r">
              <a:defRPr sz="1200">
                <a:solidFill>
                  <a:schemeClr val="tx1">
                    <a:tint val="75000"/>
                  </a:schemeClr>
                </a:solidFill>
              </a:defRPr>
            </a:lvl1pPr>
          </a:lstStyle>
          <a:p>
            <a:fld id="{8B92AE2D-226C-4C7F-9343-50C873BD52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46070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318" rtl="0" eaLnBrk="1" latinLnBrk="0" hangingPunct="1">
        <a:spcBef>
          <a:spcPct val="0"/>
        </a:spcBef>
        <a:buNone/>
        <a:defRPr sz="4400" kern="1200">
          <a:solidFill>
            <a:schemeClr val="tx1"/>
          </a:solidFill>
          <a:latin typeface="+mj-lt"/>
          <a:ea typeface="+mj-ea"/>
          <a:cs typeface="+mj-cs"/>
        </a:defRPr>
      </a:lvl1pPr>
    </p:titleStyle>
    <p:bodyStyle>
      <a:lvl1pPr marL="342870" indent="-342870" algn="l" defTabSz="91431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83" indent="-285724" algn="l" defTabSz="91431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98" indent="-228580" algn="l" defTabSz="91431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57" indent="-228580" algn="l" defTabSz="9143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17" indent="-228580" algn="l" defTabSz="9143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76" indent="-228580" algn="l" defTabSz="9143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35" indent="-228580" algn="l" defTabSz="9143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95" indent="-228580" algn="l" defTabSz="9143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54" indent="-228580" algn="l" defTabSz="9143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7"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7" algn="l" defTabSz="914318" rtl="0" eaLnBrk="1" latinLnBrk="0" hangingPunct="1">
        <a:defRPr sz="1800" kern="1200">
          <a:solidFill>
            <a:schemeClr val="tx1"/>
          </a:solidFill>
          <a:latin typeface="+mn-lt"/>
          <a:ea typeface="+mn-ea"/>
          <a:cs typeface="+mn-cs"/>
        </a:defRPr>
      </a:lvl6pPr>
      <a:lvl7pPr marL="2742956" algn="l" defTabSz="914318" rtl="0" eaLnBrk="1" latinLnBrk="0" hangingPunct="1">
        <a:defRPr sz="1800" kern="1200">
          <a:solidFill>
            <a:schemeClr val="tx1"/>
          </a:solidFill>
          <a:latin typeface="+mn-lt"/>
          <a:ea typeface="+mn-ea"/>
          <a:cs typeface="+mn-cs"/>
        </a:defRPr>
      </a:lvl7pPr>
      <a:lvl8pPr marL="3200115" algn="l" defTabSz="914318" rtl="0" eaLnBrk="1" latinLnBrk="0" hangingPunct="1">
        <a:defRPr sz="1800" kern="1200">
          <a:solidFill>
            <a:schemeClr val="tx1"/>
          </a:solidFill>
          <a:latin typeface="+mn-lt"/>
          <a:ea typeface="+mn-ea"/>
          <a:cs typeface="+mn-cs"/>
        </a:defRPr>
      </a:lvl8pPr>
      <a:lvl9pPr marL="3657274" algn="l" defTabSz="91431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cxnSp>
          <p:nvCxnSpPr>
            <p:cNvPr id="7" name="Straight Connector 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CF10DB-A064-427E-BC4F-88A87E8F5EAF}" type="datetime1">
              <a:rPr lang="en-US" smtClean="0"/>
              <a:t>4/7/2022</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B92AE2D-226C-4C7F-9343-50C873BD521D}" type="slidenum">
              <a:rPr lang="en-US" smtClean="0"/>
              <a:t>‹#›</a:t>
            </a:fld>
            <a:endParaRPr lang="en-US"/>
          </a:p>
        </p:txBody>
      </p:sp>
    </p:spTree>
    <p:extLst>
      <p:ext uri="{BB962C8B-B14F-4D97-AF65-F5344CB8AC3E}">
        <p14:creationId xmlns:p14="http://schemas.microsoft.com/office/powerpoint/2010/main" val="150035362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178DB2-DEA9-4E4D-A3C4-95AF2C9DF2A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44F141-A08D-4166-8D4E-F0527F51FCE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D108D-FDBE-4EBA-8D06-214DD17C414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8DEF31C-8A43-4D64-9E5A-211C7B948631}" type="datetimeFigureOut">
              <a:rPr lang="en-US" smtClean="0"/>
              <a:t>4/7/2022</a:t>
            </a:fld>
            <a:endParaRPr lang="en-US"/>
          </a:p>
        </p:txBody>
      </p:sp>
      <p:sp>
        <p:nvSpPr>
          <p:cNvPr id="5" name="Footer Placeholder 4">
            <a:extLst>
              <a:ext uri="{FF2B5EF4-FFF2-40B4-BE49-F238E27FC236}">
                <a16:creationId xmlns:a16="http://schemas.microsoft.com/office/drawing/2014/main" id="{D501E79D-E68A-436E-BDE4-6CF934DDF19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74D62D-1179-4B21-9DBD-874D9476A9E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9FE36B6-1384-4E9B-8839-858CC7CE9531}" type="slidenum">
              <a:rPr lang="en-US" smtClean="0"/>
              <a:t>‹#›</a:t>
            </a:fld>
            <a:endParaRPr lang="en-US"/>
          </a:p>
        </p:txBody>
      </p:sp>
    </p:spTree>
    <p:extLst>
      <p:ext uri="{BB962C8B-B14F-4D97-AF65-F5344CB8AC3E}">
        <p14:creationId xmlns:p14="http://schemas.microsoft.com/office/powerpoint/2010/main" val="172121901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mailto:santiagofinkh@state.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0.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asean.usmission.gov/smart-cities-business-innovation-fund/" TargetMode="External"/><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4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hyperlink" Target="https://asean.usmission.gov/u-s-asean-smart-cities-partnership-usascp-sharing-expertise-between-cities-to-benefit-the-people-of-asean/" TargetMode="External"/><Relationship Id="rId7" Type="http://schemas.openxmlformats.org/officeDocument/2006/relationships/hyperlink" Target="https://www.commerce.gov/news/press-releases/2021/11/us-singapore-partnership-growth-and-innovation-joint-statement-us" TargetMode="Externa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hyperlink" Target="https://www.whitehouse.gov/briefing-room/statements-releases/2021/08/23/fact-sheet-strengthening-the-u-s-singapore-strategic-partnership/" TargetMode="External"/><Relationship Id="rId5" Type="http://schemas.openxmlformats.org/officeDocument/2006/relationships/hyperlink" Target="https://2017-2021.state.gov/joint-statement-by-the-united-states-and-japan-on-furthering-the-development-of-smart-cities-in-the-indo-pacific/index.html" TargetMode="External"/><Relationship Id="rId4" Type="http://schemas.openxmlformats.org/officeDocument/2006/relationships/hyperlink" Target="https://www.state.gov/u-s-asean-smart-cities-partnership-usascp-sharing-expertise-between-cities-to-benefit-the-people-of-asea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hyperlink" Target="https://www.nrel.gov/international/integrated-urban-services.html" TargetMode="External"/><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hyperlink" Target="https://www.nrel.gov/international/integrated-urban-services.html"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343"/>
            <a:ext cx="9144000" cy="6894286"/>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409904" y="685800"/>
            <a:ext cx="8324193" cy="5486400"/>
          </a:xfrm>
          <a:prstGeom prst="rect">
            <a:avLst/>
          </a:prstGeom>
          <a:no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15903" y="2991722"/>
            <a:ext cx="8467062" cy="1080007"/>
          </a:xfrm>
        </p:spPr>
        <p:txBody>
          <a:bodyPr>
            <a:noAutofit/>
          </a:bodyPr>
          <a:lstStyle/>
          <a:p>
            <a:br>
              <a:rPr lang="en-US" sz="3600" b="1" kern="1500" dirty="0">
                <a:latin typeface="Garamond" panose="02020404030301010803" pitchFamily="18" charset="0"/>
              </a:rPr>
            </a:br>
            <a:r>
              <a:rPr lang="en-US" sz="3600" b="1" kern="1500" dirty="0">
                <a:solidFill>
                  <a:schemeClr val="bg1"/>
                </a:solidFill>
                <a:latin typeface="Garamond"/>
              </a:rPr>
              <a:t>U.S.-ASEAN Smart Cities Partnership</a:t>
            </a:r>
            <a:br>
              <a:rPr lang="en-US" sz="3600" b="1" kern="1500" dirty="0">
                <a:solidFill>
                  <a:schemeClr val="bg1"/>
                </a:solidFill>
                <a:latin typeface="Garamond"/>
              </a:rPr>
            </a:br>
            <a:r>
              <a:rPr lang="en-US" sz="3600" b="1" kern="1500" dirty="0">
                <a:solidFill>
                  <a:schemeClr val="bg1"/>
                </a:solidFill>
                <a:latin typeface="Garamond"/>
              </a:rPr>
              <a:t>Program Overview</a:t>
            </a:r>
            <a:br>
              <a:rPr lang="en-US" sz="3600" b="1" kern="1500" dirty="0">
                <a:latin typeface="Garamond" panose="02020404030301010803" pitchFamily="18" charset="0"/>
              </a:rPr>
            </a:br>
            <a:endParaRPr lang="en-US" sz="3600" b="1" kern="1500" dirty="0">
              <a:solidFill>
                <a:schemeClr val="bg1"/>
              </a:solidFill>
              <a:latin typeface="Garamond" panose="02020404030301010803" pitchFamily="18" charset="0"/>
            </a:endParaRPr>
          </a:p>
        </p:txBody>
      </p:sp>
      <p:grpSp>
        <p:nvGrpSpPr>
          <p:cNvPr id="7" name="Group 6"/>
          <p:cNvGrpSpPr/>
          <p:nvPr/>
        </p:nvGrpSpPr>
        <p:grpSpPr>
          <a:xfrm>
            <a:off x="2910963" y="5498064"/>
            <a:ext cx="3322078" cy="216936"/>
            <a:chOff x="3881282" y="2429829"/>
            <a:chExt cx="4429437" cy="216936"/>
          </a:xfrm>
        </p:grpSpPr>
        <p:grpSp>
          <p:nvGrpSpPr>
            <p:cNvPr id="8" name="Group 7"/>
            <p:cNvGrpSpPr/>
            <p:nvPr/>
          </p:nvGrpSpPr>
          <p:grpSpPr>
            <a:xfrm>
              <a:off x="3881282" y="2507226"/>
              <a:ext cx="1386348" cy="63911"/>
              <a:chOff x="3923071" y="2507226"/>
              <a:chExt cx="1386348" cy="63911"/>
            </a:xfrm>
          </p:grpSpPr>
          <p:cxnSp>
            <p:nvCxnSpPr>
              <p:cNvPr id="18" name="Straight Connector 17"/>
              <p:cNvCxnSpPr/>
              <p:nvPr/>
            </p:nvCxnSpPr>
            <p:spPr>
              <a:xfrm>
                <a:off x="3923071" y="2507226"/>
                <a:ext cx="1386348"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923071" y="2571137"/>
                <a:ext cx="1386348"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6924371" y="2507226"/>
              <a:ext cx="1386348" cy="63911"/>
              <a:chOff x="3923071" y="2507226"/>
              <a:chExt cx="1386348" cy="63911"/>
            </a:xfrm>
          </p:grpSpPr>
          <p:cxnSp>
            <p:nvCxnSpPr>
              <p:cNvPr id="16" name="Straight Connector 15"/>
              <p:cNvCxnSpPr/>
              <p:nvPr/>
            </p:nvCxnSpPr>
            <p:spPr>
              <a:xfrm>
                <a:off x="3923071" y="2507226"/>
                <a:ext cx="1386348"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23071" y="2571137"/>
                <a:ext cx="1386348"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5459367" y="2429829"/>
              <a:ext cx="1273267" cy="216936"/>
              <a:chOff x="5456906" y="2501997"/>
              <a:chExt cx="1273267" cy="216936"/>
            </a:xfrm>
          </p:grpSpPr>
          <p:sp>
            <p:nvSpPr>
              <p:cNvPr id="11" name="5-Point Star 10"/>
              <p:cNvSpPr/>
              <p:nvPr/>
            </p:nvSpPr>
            <p:spPr>
              <a:xfrm>
                <a:off x="5456906" y="2507226"/>
                <a:ext cx="206478" cy="206478"/>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5-Point Star 11"/>
              <p:cNvSpPr/>
              <p:nvPr/>
            </p:nvSpPr>
            <p:spPr>
              <a:xfrm>
                <a:off x="5722374" y="2512455"/>
                <a:ext cx="206478" cy="206478"/>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5-Point Star 12"/>
              <p:cNvSpPr/>
              <p:nvPr/>
            </p:nvSpPr>
            <p:spPr>
              <a:xfrm>
                <a:off x="5990305" y="2501997"/>
                <a:ext cx="206478" cy="206478"/>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5-Point Star 13"/>
              <p:cNvSpPr/>
              <p:nvPr/>
            </p:nvSpPr>
            <p:spPr>
              <a:xfrm>
                <a:off x="6255773" y="2507226"/>
                <a:ext cx="206478" cy="206478"/>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5-Point Star 14"/>
              <p:cNvSpPr/>
              <p:nvPr/>
            </p:nvSpPr>
            <p:spPr>
              <a:xfrm>
                <a:off x="6523695" y="2512455"/>
                <a:ext cx="206478" cy="206478"/>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5226" y="457200"/>
            <a:ext cx="1973556" cy="2554014"/>
          </a:xfrm>
          <a:prstGeom prst="rect">
            <a:avLst/>
          </a:prstGeom>
        </p:spPr>
      </p:pic>
      <p:sp>
        <p:nvSpPr>
          <p:cNvPr id="3" name="TextBox 2"/>
          <p:cNvSpPr txBox="1"/>
          <p:nvPr/>
        </p:nvSpPr>
        <p:spPr>
          <a:xfrm>
            <a:off x="443403" y="4017771"/>
            <a:ext cx="8324193" cy="2031325"/>
          </a:xfrm>
          <a:prstGeom prst="rect">
            <a:avLst/>
          </a:prstGeom>
          <a:noFill/>
        </p:spPr>
        <p:txBody>
          <a:bodyPr wrap="square" rtlCol="0" anchor="t">
            <a:spAutoFit/>
          </a:bodyPr>
          <a:lstStyle/>
          <a:p>
            <a:pPr algn="ctr"/>
            <a:endParaRPr lang="en-US" sz="2400" i="1" kern="1500" dirty="0">
              <a:solidFill>
                <a:schemeClr val="bg1"/>
              </a:solidFill>
              <a:latin typeface="Garamond"/>
            </a:endParaRPr>
          </a:p>
          <a:p>
            <a:pPr algn="ctr"/>
            <a:r>
              <a:rPr lang="en-US" sz="2400" i="1" kern="1500" dirty="0">
                <a:solidFill>
                  <a:schemeClr val="bg1"/>
                </a:solidFill>
                <a:latin typeface="Garamond"/>
              </a:rPr>
              <a:t>as of 4.07.22 </a:t>
            </a:r>
          </a:p>
          <a:p>
            <a:pPr algn="ctr"/>
            <a:r>
              <a:rPr lang="en-US" sz="2400" i="1" kern="1500" dirty="0">
                <a:solidFill>
                  <a:schemeClr val="bg1"/>
                </a:solidFill>
                <a:latin typeface="Garamond"/>
              </a:rPr>
              <a:t>Program Manager:  Helen Santiago Fink, </a:t>
            </a:r>
            <a:r>
              <a:rPr lang="en-US" sz="2400" i="1" kern="1500" dirty="0">
                <a:solidFill>
                  <a:schemeClr val="bg1"/>
                </a:solidFill>
                <a:latin typeface="Garamond"/>
                <a:hlinkClick r:id="rId4">
                  <a:extLst>
                    <a:ext uri="{A12FA001-AC4F-418D-AE19-62706E023703}">
                      <ahyp:hlinkClr xmlns:ahyp="http://schemas.microsoft.com/office/drawing/2018/hyperlinkcolor" val="tx"/>
                    </a:ext>
                  </a:extLst>
                </a:hlinkClick>
              </a:rPr>
              <a:t>santiagofinkh@state.gov</a:t>
            </a:r>
            <a:endParaRPr lang="en-US" sz="2400" i="1" kern="1500" dirty="0">
              <a:solidFill>
                <a:schemeClr val="bg1"/>
              </a:solidFill>
              <a:latin typeface="Garamond"/>
            </a:endParaRPr>
          </a:p>
          <a:p>
            <a:pPr algn="ctr"/>
            <a:r>
              <a:rPr lang="en-US" sz="2400" i="1" kern="1500" dirty="0">
                <a:solidFill>
                  <a:schemeClr val="bg1"/>
                </a:solidFill>
                <a:latin typeface="Garamond"/>
              </a:rPr>
              <a:t>www.usasean.org</a:t>
            </a:r>
          </a:p>
          <a:p>
            <a:pPr algn="ctr"/>
            <a:endParaRPr lang="en-US" sz="3000" i="1" kern="1500" dirty="0">
              <a:solidFill>
                <a:schemeClr val="bg1"/>
              </a:solidFill>
              <a:latin typeface="Garamond"/>
            </a:endParaRPr>
          </a:p>
        </p:txBody>
      </p:sp>
      <p:pic>
        <p:nvPicPr>
          <p:cNvPr id="1029" name="Picture 5" descr="banner for USASCP"/>
          <p:cNvPicPr>
            <a:picLocks noChangeAspect="1" noChangeArrowheads="1"/>
          </p:cNvPicPr>
          <p:nvPr/>
        </p:nvPicPr>
        <p:blipFill rotWithShape="1">
          <a:blip r:embed="rId5">
            <a:extLst>
              <a:ext uri="{28A0092B-C50C-407E-A947-70E740481C1C}">
                <a14:useLocalDpi xmlns:a14="http://schemas.microsoft.com/office/drawing/2010/main" val="0"/>
              </a:ext>
            </a:extLst>
          </a:blip>
          <a:srcRect l="1103" t="15780" r="76313" b="25665"/>
          <a:stretch/>
        </p:blipFill>
        <p:spPr bwMode="auto">
          <a:xfrm>
            <a:off x="2945745" y="916845"/>
            <a:ext cx="3322078" cy="184793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8B92AE2D-226C-4C7F-9343-50C873BD521D}" type="slidenum">
              <a:rPr lang="en-US" smtClean="0"/>
              <a:t>1</a:t>
            </a:fld>
            <a:endParaRPr lang="en-US"/>
          </a:p>
        </p:txBody>
      </p:sp>
    </p:spTree>
    <p:extLst>
      <p:ext uri="{BB962C8B-B14F-4D97-AF65-F5344CB8AC3E}">
        <p14:creationId xmlns:p14="http://schemas.microsoft.com/office/powerpoint/2010/main" val="1452495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142999"/>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318"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a:ea typeface="+mn-ea"/>
                <a:cs typeface="Calibri"/>
              </a:rPr>
              <a:t>Promoting Research and Innovation</a:t>
            </a:r>
          </a:p>
          <a:p>
            <a:pPr marL="0" marR="0" lvl="0" indent="0" defTabSz="914318" rtl="0" eaLnBrk="1" fontAlgn="auto" latinLnBrk="0" hangingPunct="1">
              <a:lnSpc>
                <a:spcPct val="100000"/>
              </a:lnSpc>
              <a:spcBef>
                <a:spcPts val="0"/>
              </a:spcBef>
              <a:spcAft>
                <a:spcPts val="0"/>
              </a:spcAft>
              <a:buClrTx/>
              <a:buSzTx/>
              <a:buFontTx/>
              <a:buNone/>
              <a:tabLst/>
              <a:defRPr/>
            </a:pPr>
            <a:r>
              <a:rPr lang="en-US" sz="3600" dirty="0">
                <a:solidFill>
                  <a:srgbClr val="FFFFFF"/>
                </a:solidFill>
                <a:latin typeface="Arial"/>
                <a:cs typeface="Calibri"/>
              </a:rPr>
              <a:t>v</a:t>
            </a:r>
            <a:r>
              <a:rPr kumimoji="0" lang="en-US" sz="3600" b="0" i="0" u="none" strike="noStrike" kern="1200" cap="none" spc="0" normalizeH="0" baseline="0" noProof="0" dirty="0" err="1">
                <a:ln>
                  <a:noFill/>
                </a:ln>
                <a:solidFill>
                  <a:srgbClr val="FFFFFF"/>
                </a:solidFill>
                <a:effectLst/>
                <a:uLnTx/>
                <a:uFillTx/>
                <a:latin typeface="Arial"/>
                <a:ea typeface="+mn-ea"/>
                <a:cs typeface="Calibri"/>
              </a:rPr>
              <a:t>ia</a:t>
            </a:r>
            <a:r>
              <a:rPr kumimoji="0" lang="en-US" sz="3600" b="0" i="0" u="none" strike="noStrike" kern="1200" cap="none" spc="0" normalizeH="0" baseline="0" noProof="0" dirty="0">
                <a:ln>
                  <a:noFill/>
                </a:ln>
                <a:solidFill>
                  <a:srgbClr val="FFFFFF"/>
                </a:solidFill>
                <a:effectLst/>
                <a:uLnTx/>
                <a:uFillTx/>
                <a:latin typeface="Arial"/>
                <a:ea typeface="+mn-ea"/>
                <a:cs typeface="Calibri"/>
              </a:rPr>
              <a:t> NSF Grants </a:t>
            </a:r>
            <a:endParaRPr kumimoji="0" lang="en-US" sz="36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4" name="Straight Connector 13"/>
          <p:cNvCxnSpPr/>
          <p:nvPr/>
        </p:nvCxnSpPr>
        <p:spPr>
          <a:xfrm>
            <a:off x="536028" y="0"/>
            <a:ext cx="0" cy="1142999"/>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609600" y="152400"/>
            <a:ext cx="8458200" cy="1047003"/>
          </a:xfrm>
          <a:prstGeom prst="rect">
            <a:avLst/>
          </a:prstGeom>
        </p:spPr>
        <p:txBody>
          <a:bodyPr vert="horz" lIns="91432" tIns="45716" rIns="91432" bIns="45716" rtlCol="0" anchor="ctr">
            <a:normAutofit/>
          </a:bodyPr>
          <a:lstStyle>
            <a:lvl1pPr algn="ctr" defTabSz="914318" rtl="0" eaLnBrk="1" latinLnBrk="0" hangingPunct="1">
              <a:spcBef>
                <a:spcPct val="0"/>
              </a:spcBef>
              <a:buNone/>
              <a:defRPr sz="4400" kern="1200">
                <a:solidFill>
                  <a:schemeClr val="tx1"/>
                </a:solidFill>
                <a:latin typeface="+mj-lt"/>
                <a:ea typeface="+mj-ea"/>
                <a:cs typeface="+mj-cs"/>
              </a:defRPr>
            </a:lvl1pPr>
          </a:lstStyle>
          <a:p>
            <a:pPr marL="0" marR="0" lvl="0" indent="0" algn="l" defTabSz="914318"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libri"/>
              <a:ea typeface="+mj-ea"/>
              <a:cs typeface="Calibri"/>
            </a:endParaRPr>
          </a:p>
        </p:txBody>
      </p:sp>
      <p:sp>
        <p:nvSpPr>
          <p:cNvPr id="2" name="Rectangle 1"/>
          <p:cNvSpPr/>
          <p:nvPr/>
        </p:nvSpPr>
        <p:spPr>
          <a:xfrm>
            <a:off x="536027" y="1028343"/>
            <a:ext cx="8157349" cy="584775"/>
          </a:xfrm>
          <a:prstGeom prst="rect">
            <a:avLst/>
          </a:prstGeom>
        </p:spPr>
        <p:txBody>
          <a:bodyPr wrap="square">
            <a:spAutoFit/>
          </a:bodyPr>
          <a:lstStyle/>
          <a:p>
            <a:pPr marL="285750" marR="0" lvl="0" indent="-285750" algn="l" defTabSz="91431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31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Rectangle 2"/>
          <p:cNvSpPr/>
          <p:nvPr/>
        </p:nvSpPr>
        <p:spPr>
          <a:xfrm>
            <a:off x="687795" y="506104"/>
            <a:ext cx="8157349" cy="461665"/>
          </a:xfrm>
          <a:prstGeom prst="rect">
            <a:avLst/>
          </a:prstGeom>
        </p:spPr>
        <p:txBody>
          <a:bodyPr wrap="square" anchor="t">
            <a:spAutoFit/>
          </a:bodyPr>
          <a:lstStyle/>
          <a:p>
            <a:pPr marL="0" marR="0" lvl="0" indent="0" algn="l" defTabSz="91431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Arial"/>
              <a:ea typeface="+mn-ea"/>
              <a:cs typeface="Calibri"/>
            </a:endParaRPr>
          </a:p>
        </p:txBody>
      </p:sp>
      <p:pic>
        <p:nvPicPr>
          <p:cNvPr id="10" name="Picture 10">
            <a:extLst>
              <a:ext uri="{FF2B5EF4-FFF2-40B4-BE49-F238E27FC236}">
                <a16:creationId xmlns:a16="http://schemas.microsoft.com/office/drawing/2014/main" id="{9486A5DF-9E52-4B3D-B222-4EFDC4B39E47}"/>
              </a:ext>
            </a:extLst>
          </p:cNvPr>
          <p:cNvPicPr>
            <a:picLocks noChangeAspect="1"/>
          </p:cNvPicPr>
          <p:nvPr/>
        </p:nvPicPr>
        <p:blipFill>
          <a:blip r:embed="rId3"/>
          <a:stretch>
            <a:fillRect/>
          </a:stretch>
        </p:blipFill>
        <p:spPr>
          <a:xfrm>
            <a:off x="7800536" y="-39694"/>
            <a:ext cx="1340836" cy="1164661"/>
          </a:xfrm>
          <a:prstGeom prst="rect">
            <a:avLst/>
          </a:prstGeom>
        </p:spPr>
      </p:pic>
      <p:graphicFrame>
        <p:nvGraphicFramePr>
          <p:cNvPr id="16" name="Table 15">
            <a:extLst>
              <a:ext uri="{FF2B5EF4-FFF2-40B4-BE49-F238E27FC236}">
                <a16:creationId xmlns:a16="http://schemas.microsoft.com/office/drawing/2014/main" id="{1D44DF9D-A3FF-48E6-AC77-54714429BEEB}"/>
              </a:ext>
            </a:extLst>
          </p:cNvPr>
          <p:cNvGraphicFramePr>
            <a:graphicFrameLocks noGrp="1"/>
          </p:cNvGraphicFramePr>
          <p:nvPr>
            <p:extLst>
              <p:ext uri="{D42A27DB-BD31-4B8C-83A1-F6EECF244321}">
                <p14:modId xmlns:p14="http://schemas.microsoft.com/office/powerpoint/2010/main" val="520949896"/>
              </p:ext>
            </p:extLst>
          </p:nvPr>
        </p:nvGraphicFramePr>
        <p:xfrm>
          <a:off x="0" y="1259977"/>
          <a:ext cx="9141372" cy="5526164"/>
        </p:xfrm>
        <a:graphic>
          <a:graphicData uri="http://schemas.openxmlformats.org/drawingml/2006/table">
            <a:tbl>
              <a:tblPr firstRow="1" firstCol="1" bandRow="1">
                <a:tableStyleId>{5C22544A-7EE6-4342-B048-85BDC9FD1C3A}</a:tableStyleId>
              </a:tblPr>
              <a:tblGrid>
                <a:gridCol w="3464477">
                  <a:extLst>
                    <a:ext uri="{9D8B030D-6E8A-4147-A177-3AD203B41FA5}">
                      <a16:colId xmlns:a16="http://schemas.microsoft.com/office/drawing/2014/main" val="2598045624"/>
                    </a:ext>
                  </a:extLst>
                </a:gridCol>
                <a:gridCol w="2412119">
                  <a:extLst>
                    <a:ext uri="{9D8B030D-6E8A-4147-A177-3AD203B41FA5}">
                      <a16:colId xmlns:a16="http://schemas.microsoft.com/office/drawing/2014/main" val="1993445390"/>
                    </a:ext>
                  </a:extLst>
                </a:gridCol>
                <a:gridCol w="3264776">
                  <a:extLst>
                    <a:ext uri="{9D8B030D-6E8A-4147-A177-3AD203B41FA5}">
                      <a16:colId xmlns:a16="http://schemas.microsoft.com/office/drawing/2014/main" val="433116961"/>
                    </a:ext>
                  </a:extLst>
                </a:gridCol>
              </a:tblGrid>
              <a:tr h="575550">
                <a:tc>
                  <a:txBody>
                    <a:bodyPr/>
                    <a:lstStyle/>
                    <a:p>
                      <a:pPr algn="ctr">
                        <a:spcAft>
                          <a:spcPts val="0"/>
                        </a:spcAft>
                      </a:pPr>
                      <a:r>
                        <a:rPr lang="en-US" sz="1600" dirty="0">
                          <a:solidFill>
                            <a:schemeClr val="tx1"/>
                          </a:solidFill>
                          <a:effectLst/>
                        </a:rPr>
                        <a:t>National Science Foundation Research (NSF) Grants </a:t>
                      </a:r>
                    </a:p>
                  </a:txBody>
                  <a:tcPr marL="68580" marR="68580" marT="0" marB="0"/>
                </a:tc>
                <a:tc>
                  <a:txBody>
                    <a:bodyPr/>
                    <a:lstStyle/>
                    <a:p>
                      <a:pPr algn="ctr">
                        <a:spcAft>
                          <a:spcPts val="0"/>
                        </a:spcAft>
                      </a:pPr>
                      <a:r>
                        <a:rPr lang="en-US" sz="1600" dirty="0">
                          <a:solidFill>
                            <a:schemeClr val="tx1"/>
                          </a:solidFill>
                          <a:effectLst/>
                        </a:rPr>
                        <a:t>City/Country </a:t>
                      </a:r>
                    </a:p>
                  </a:txBody>
                  <a:tcPr marL="68580" marR="68580" marT="0" marB="0"/>
                </a:tc>
                <a:tc>
                  <a:txBody>
                    <a:bodyPr/>
                    <a:lstStyle/>
                    <a:p>
                      <a:pPr algn="ctr">
                        <a:spcAft>
                          <a:spcPts val="0"/>
                        </a:spcAft>
                      </a:pPr>
                      <a:r>
                        <a:rPr lang="en-US" sz="1600" dirty="0">
                          <a:solidFill>
                            <a:schemeClr val="tx1"/>
                          </a:solidFill>
                          <a:effectLst/>
                        </a:rPr>
                        <a:t>University Partners</a:t>
                      </a:r>
                    </a:p>
                  </a:txBody>
                  <a:tcPr marL="68580" marR="68580" marT="0" marB="0"/>
                </a:tc>
                <a:extLst>
                  <a:ext uri="{0D108BD9-81ED-4DB2-BD59-A6C34878D82A}">
                    <a16:rowId xmlns:a16="http://schemas.microsoft.com/office/drawing/2014/main" val="2367078933"/>
                  </a:ext>
                </a:extLst>
              </a:tr>
              <a:tr h="863326">
                <a:tc>
                  <a:txBody>
                    <a:bodyPr/>
                    <a:lstStyle/>
                    <a:p>
                      <a:pPr>
                        <a:spcAft>
                          <a:spcPts val="0"/>
                        </a:spcAft>
                      </a:pPr>
                      <a:r>
                        <a:rPr lang="en-US" sz="1600" dirty="0">
                          <a:effectLst/>
                        </a:rPr>
                        <a:t>Mobility/Energy Generation:  Renewable Energy Bike Lanes (with embedded PV cells); NSF ID 2025641</a:t>
                      </a:r>
                    </a:p>
                  </a:txBody>
                  <a:tcPr marL="68580" marR="68580" marT="0" marB="0"/>
                </a:tc>
                <a:tc>
                  <a:txBody>
                    <a:bodyPr/>
                    <a:lstStyle/>
                    <a:p>
                      <a:pPr>
                        <a:spcAft>
                          <a:spcPts val="0"/>
                        </a:spcAft>
                      </a:pPr>
                      <a:r>
                        <a:rPr lang="en-US" sz="1600" dirty="0">
                          <a:effectLst/>
                        </a:rPr>
                        <a:t>Kuala Lumpur</a:t>
                      </a:r>
                      <a:r>
                        <a:rPr lang="en-US" sz="1600">
                          <a:effectLst/>
                        </a:rPr>
                        <a:t>, Malaysia</a:t>
                      </a:r>
                      <a:endParaRPr lang="en-US" sz="1600" dirty="0">
                        <a:effectLst/>
                      </a:endParaRPr>
                    </a:p>
                  </a:txBody>
                  <a:tcPr marL="68580" marR="68580" marT="0" marB="0"/>
                </a:tc>
                <a:tc>
                  <a:txBody>
                    <a:bodyPr/>
                    <a:lstStyle/>
                    <a:p>
                      <a:pPr>
                        <a:spcAft>
                          <a:spcPts val="0"/>
                        </a:spcAft>
                      </a:pPr>
                      <a:r>
                        <a:rPr lang="en-US" sz="1600" dirty="0">
                          <a:effectLst/>
                        </a:rPr>
                        <a:t>Prairie View A&amp;M University, </a:t>
                      </a:r>
                      <a:r>
                        <a:rPr lang="en-US" sz="1600" dirty="0">
                          <a:solidFill>
                            <a:schemeClr val="tx2"/>
                          </a:solidFill>
                          <a:effectLst/>
                        </a:rPr>
                        <a:t>University Tenaga Nasional (UNITEN) </a:t>
                      </a:r>
                    </a:p>
                  </a:txBody>
                  <a:tcPr marL="68580" marR="68580" marT="0" marB="0"/>
                </a:tc>
                <a:extLst>
                  <a:ext uri="{0D108BD9-81ED-4DB2-BD59-A6C34878D82A}">
                    <a16:rowId xmlns:a16="http://schemas.microsoft.com/office/drawing/2014/main" val="3633207997"/>
                  </a:ext>
                </a:extLst>
              </a:tr>
              <a:tr h="863326">
                <a:tc>
                  <a:txBody>
                    <a:bodyPr/>
                    <a:lstStyle/>
                    <a:p>
                      <a:pPr>
                        <a:spcAft>
                          <a:spcPts val="0"/>
                        </a:spcAft>
                      </a:pPr>
                      <a:r>
                        <a:rPr lang="en-US" sz="1600" dirty="0">
                          <a:solidFill>
                            <a:schemeClr val="bg1"/>
                          </a:solidFill>
                          <a:effectLst/>
                        </a:rPr>
                        <a:t>Smart Garden Alleys:  Micro-Climate Data Collection and Optimization (builds upon USAID project); NSF ID 2025459</a:t>
                      </a:r>
                    </a:p>
                  </a:txBody>
                  <a:tcPr marL="68580" marR="68580" marT="0" marB="0"/>
                </a:tc>
                <a:tc>
                  <a:txBody>
                    <a:bodyPr/>
                    <a:lstStyle/>
                    <a:p>
                      <a:pPr>
                        <a:spcAft>
                          <a:spcPts val="0"/>
                        </a:spcAft>
                      </a:pPr>
                      <a:r>
                        <a:rPr lang="en-US" sz="1600">
                          <a:effectLst/>
                        </a:rPr>
                        <a:t>Makassar City, Indonesia</a:t>
                      </a:r>
                    </a:p>
                  </a:txBody>
                  <a:tcPr marL="68580" marR="68580" marT="0" marB="0"/>
                </a:tc>
                <a:tc>
                  <a:txBody>
                    <a:bodyPr/>
                    <a:lstStyle/>
                    <a:p>
                      <a:pPr>
                        <a:spcAft>
                          <a:spcPts val="0"/>
                        </a:spcAft>
                      </a:pPr>
                      <a:r>
                        <a:rPr lang="en-US" sz="1600" dirty="0">
                          <a:effectLst/>
                        </a:rPr>
                        <a:t>University of Colorado, Virginia Tech, </a:t>
                      </a:r>
                      <a:r>
                        <a:rPr lang="en-US" sz="1600" dirty="0">
                          <a:solidFill>
                            <a:schemeClr val="tx2"/>
                          </a:solidFill>
                          <a:effectLst/>
                        </a:rPr>
                        <a:t>Universitas Gadjah </a:t>
                      </a:r>
                      <a:r>
                        <a:rPr lang="en-US" sz="1600" dirty="0" err="1">
                          <a:solidFill>
                            <a:schemeClr val="tx2"/>
                          </a:solidFill>
                          <a:effectLst/>
                        </a:rPr>
                        <a:t>Mada</a:t>
                      </a:r>
                      <a:r>
                        <a:rPr lang="en-US" sz="1600" dirty="0">
                          <a:solidFill>
                            <a:schemeClr val="tx2"/>
                          </a:solidFill>
                          <a:effectLst/>
                        </a:rPr>
                        <a:t>, </a:t>
                      </a:r>
                      <a:r>
                        <a:rPr lang="en-US" sz="1600" dirty="0" err="1">
                          <a:solidFill>
                            <a:schemeClr val="tx2"/>
                          </a:solidFill>
                          <a:effectLst/>
                        </a:rPr>
                        <a:t>Institut</a:t>
                      </a:r>
                      <a:r>
                        <a:rPr lang="en-US" sz="1600" dirty="0">
                          <a:solidFill>
                            <a:schemeClr val="tx2"/>
                          </a:solidFill>
                          <a:effectLst/>
                        </a:rPr>
                        <a:t> </a:t>
                      </a:r>
                      <a:r>
                        <a:rPr lang="en-US" sz="1600" dirty="0" err="1">
                          <a:solidFill>
                            <a:schemeClr val="tx2"/>
                          </a:solidFill>
                          <a:effectLst/>
                        </a:rPr>
                        <a:t>Teknologi</a:t>
                      </a:r>
                      <a:r>
                        <a:rPr lang="en-US" sz="1600" dirty="0">
                          <a:solidFill>
                            <a:schemeClr val="tx2"/>
                          </a:solidFill>
                          <a:effectLst/>
                        </a:rPr>
                        <a:t> Bandung</a:t>
                      </a:r>
                    </a:p>
                  </a:txBody>
                  <a:tcPr marL="68580" marR="68580" marT="0" marB="0"/>
                </a:tc>
                <a:extLst>
                  <a:ext uri="{0D108BD9-81ED-4DB2-BD59-A6C34878D82A}">
                    <a16:rowId xmlns:a16="http://schemas.microsoft.com/office/drawing/2014/main" val="3673737130"/>
                  </a:ext>
                </a:extLst>
              </a:tr>
              <a:tr h="863326">
                <a:tc>
                  <a:txBody>
                    <a:bodyPr/>
                    <a:lstStyle/>
                    <a:p>
                      <a:pPr>
                        <a:spcAft>
                          <a:spcPts val="0"/>
                        </a:spcAft>
                      </a:pPr>
                      <a:r>
                        <a:rPr lang="en-US" sz="1600" dirty="0">
                          <a:effectLst/>
                        </a:rPr>
                        <a:t>Digital/Gig Economy:  Regional Big Data Analysis of Air Pollution</a:t>
                      </a:r>
                    </a:p>
                    <a:p>
                      <a:pPr>
                        <a:spcAft>
                          <a:spcPts val="0"/>
                        </a:spcAft>
                      </a:pPr>
                      <a:r>
                        <a:rPr lang="en-US" sz="1600" dirty="0">
                          <a:effectLst/>
                        </a:rPr>
                        <a:t>NSF ID 2025022</a:t>
                      </a:r>
                    </a:p>
                  </a:txBody>
                  <a:tcPr marL="68580" marR="68580" marT="0" marB="0"/>
                </a:tc>
                <a:tc>
                  <a:txBody>
                    <a:bodyPr/>
                    <a:lstStyle/>
                    <a:p>
                      <a:pPr>
                        <a:spcAft>
                          <a:spcPts val="0"/>
                        </a:spcAft>
                      </a:pPr>
                      <a:r>
                        <a:rPr lang="en-US" sz="1600" dirty="0">
                          <a:effectLst/>
                        </a:rPr>
                        <a:t>Thailand, Manila, Jakarta, Singapore</a:t>
                      </a:r>
                    </a:p>
                  </a:txBody>
                  <a:tcPr marL="68580" marR="68580" marT="0" marB="0"/>
                </a:tc>
                <a:tc>
                  <a:txBody>
                    <a:bodyPr/>
                    <a:lstStyle/>
                    <a:p>
                      <a:pPr>
                        <a:spcAft>
                          <a:spcPts val="0"/>
                        </a:spcAft>
                      </a:pPr>
                      <a:r>
                        <a:rPr lang="en-US" sz="1600" dirty="0">
                          <a:effectLst/>
                        </a:rPr>
                        <a:t>University of Washington, </a:t>
                      </a:r>
                      <a:r>
                        <a:rPr lang="en-US" sz="1600" dirty="0">
                          <a:solidFill>
                            <a:schemeClr val="tx2"/>
                          </a:solidFill>
                          <a:effectLst/>
                        </a:rPr>
                        <a:t>National University of Singapore, University of the</a:t>
                      </a:r>
                    </a:p>
                    <a:p>
                      <a:pPr>
                        <a:spcAft>
                          <a:spcPts val="0"/>
                        </a:spcAft>
                      </a:pPr>
                      <a:r>
                        <a:rPr lang="en-US" sz="1600" dirty="0">
                          <a:solidFill>
                            <a:schemeClr val="tx2"/>
                          </a:solidFill>
                          <a:effectLst/>
                        </a:rPr>
                        <a:t>Philippines</a:t>
                      </a:r>
                    </a:p>
                  </a:txBody>
                  <a:tcPr marL="68580" marR="68580" marT="0" marB="0"/>
                </a:tc>
                <a:extLst>
                  <a:ext uri="{0D108BD9-81ED-4DB2-BD59-A6C34878D82A}">
                    <a16:rowId xmlns:a16="http://schemas.microsoft.com/office/drawing/2014/main" val="22688521"/>
                  </a:ext>
                </a:extLst>
              </a:tr>
              <a:tr h="863326">
                <a:tc>
                  <a:txBody>
                    <a:bodyPr/>
                    <a:lstStyle/>
                    <a:p>
                      <a:pPr>
                        <a:spcAft>
                          <a:spcPts val="0"/>
                        </a:spcAft>
                      </a:pPr>
                      <a:r>
                        <a:rPr lang="en-US" sz="1600" dirty="0">
                          <a:effectLst/>
                        </a:rPr>
                        <a:t>Transportation Planning: Crowd AI sensing Traffic Analysis and Simulation;</a:t>
                      </a:r>
                    </a:p>
                    <a:p>
                      <a:pPr>
                        <a:spcAft>
                          <a:spcPts val="0"/>
                        </a:spcAft>
                      </a:pPr>
                      <a:r>
                        <a:rPr lang="en-US" sz="1600" dirty="0">
                          <a:effectLst/>
                        </a:rPr>
                        <a:t>NSF ID 2025234</a:t>
                      </a:r>
                    </a:p>
                  </a:txBody>
                  <a:tcPr marL="68580" marR="68580" marT="0" marB="0"/>
                </a:tc>
                <a:tc>
                  <a:txBody>
                    <a:bodyPr/>
                    <a:lstStyle/>
                    <a:p>
                      <a:pPr>
                        <a:spcAft>
                          <a:spcPts val="0"/>
                        </a:spcAft>
                      </a:pPr>
                      <a:r>
                        <a:rPr lang="en-US" sz="1600" dirty="0">
                          <a:effectLst/>
                        </a:rPr>
                        <a:t>Ho Chi Minh city (HCMC), Vietnam</a:t>
                      </a:r>
                    </a:p>
                  </a:txBody>
                  <a:tcPr marL="68580" marR="68580" marT="0" marB="0"/>
                </a:tc>
                <a:tc>
                  <a:txBody>
                    <a:bodyPr/>
                    <a:lstStyle/>
                    <a:p>
                      <a:pPr marL="0" marR="0" fontAlgn="base">
                        <a:spcBef>
                          <a:spcPts val="0"/>
                        </a:spcBef>
                        <a:spcAft>
                          <a:spcPts val="0"/>
                        </a:spcAft>
                      </a:pPr>
                      <a:r>
                        <a:rPr lang="en-US" sz="1600" dirty="0">
                          <a:effectLst/>
                        </a:rPr>
                        <a:t>University of Dayton, </a:t>
                      </a:r>
                      <a:r>
                        <a:rPr lang="en-US" sz="1600" dirty="0">
                          <a:solidFill>
                            <a:schemeClr val="tx2"/>
                          </a:solidFill>
                          <a:effectLst/>
                        </a:rPr>
                        <a:t>Vietnam National University – Ho Chi Ming City</a:t>
                      </a:r>
                    </a:p>
                  </a:txBody>
                  <a:tcPr marL="68580" marR="68580" marT="0" marB="0"/>
                </a:tc>
                <a:extLst>
                  <a:ext uri="{0D108BD9-81ED-4DB2-BD59-A6C34878D82A}">
                    <a16:rowId xmlns:a16="http://schemas.microsoft.com/office/drawing/2014/main" val="3004895257"/>
                  </a:ext>
                </a:extLst>
              </a:tr>
              <a:tr h="1161208">
                <a:tc>
                  <a:txBody>
                    <a:bodyPr/>
                    <a:lstStyle/>
                    <a:p>
                      <a:pPr>
                        <a:spcAft>
                          <a:spcPts val="0"/>
                        </a:spcAft>
                      </a:pPr>
                      <a:r>
                        <a:rPr lang="en-US" sz="1600" dirty="0">
                          <a:effectLst/>
                        </a:rPr>
                        <a:t>e-Government: Distributed Data-Sharing and Decision Support; NSF ID 2026050</a:t>
                      </a:r>
                    </a:p>
                  </a:txBody>
                  <a:tcPr marL="68580" marR="68580" marT="0" marB="0"/>
                </a:tc>
                <a:tc>
                  <a:txBody>
                    <a:bodyPr/>
                    <a:lstStyle/>
                    <a:p>
                      <a:pPr>
                        <a:spcAft>
                          <a:spcPts val="0"/>
                        </a:spcAft>
                      </a:pPr>
                      <a:r>
                        <a:rPr lang="en-US" sz="1600" dirty="0">
                          <a:effectLst/>
                        </a:rPr>
                        <a:t>Ho Chi Minh city (HCMC), Vietnam</a:t>
                      </a:r>
                    </a:p>
                  </a:txBody>
                  <a:tcPr marL="68580" marR="68580" marT="0" marB="0"/>
                </a:tc>
                <a:tc>
                  <a:txBody>
                    <a:bodyPr/>
                    <a:lstStyle/>
                    <a:p>
                      <a:pPr>
                        <a:spcAft>
                          <a:spcPts val="0"/>
                        </a:spcAft>
                      </a:pPr>
                      <a:r>
                        <a:rPr lang="en-US" sz="1600" dirty="0">
                          <a:effectLst/>
                        </a:rPr>
                        <a:t>University of Virginia, </a:t>
                      </a:r>
                      <a:r>
                        <a:rPr lang="en-US" sz="1600" dirty="0">
                          <a:solidFill>
                            <a:schemeClr val="tx2"/>
                          </a:solidFill>
                          <a:effectLst/>
                        </a:rPr>
                        <a:t>Vietnam National University – Ho Chi Ming City</a:t>
                      </a:r>
                    </a:p>
                  </a:txBody>
                  <a:tcPr marL="68580" marR="68580" marT="0" marB="0"/>
                </a:tc>
                <a:extLst>
                  <a:ext uri="{0D108BD9-81ED-4DB2-BD59-A6C34878D82A}">
                    <a16:rowId xmlns:a16="http://schemas.microsoft.com/office/drawing/2014/main" val="443558803"/>
                  </a:ext>
                </a:extLst>
              </a:tr>
            </a:tbl>
          </a:graphicData>
        </a:graphic>
      </p:graphicFrame>
    </p:spTree>
    <p:extLst>
      <p:ext uri="{BB962C8B-B14F-4D97-AF65-F5344CB8AC3E}">
        <p14:creationId xmlns:p14="http://schemas.microsoft.com/office/powerpoint/2010/main" val="942222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DC14B3F1-8CC5-4623-94B0-4445E3775D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464A7036-AFF9-4957-BB21-73039F173D66}"/>
              </a:ext>
            </a:extLst>
          </p:cNvPr>
          <p:cNvSpPr>
            <a:spLocks noGrp="1"/>
          </p:cNvSpPr>
          <p:nvPr>
            <p:ph type="title"/>
          </p:nvPr>
        </p:nvSpPr>
        <p:spPr>
          <a:xfrm>
            <a:off x="630936" y="365124"/>
            <a:ext cx="3697167" cy="2057400"/>
          </a:xfrm>
        </p:spPr>
        <p:txBody>
          <a:bodyPr anchor="b">
            <a:normAutofit/>
          </a:bodyPr>
          <a:lstStyle/>
          <a:p>
            <a:r>
              <a:rPr lang="en-US" sz="3500" b="1" dirty="0">
                <a:cs typeface="Calibri Light"/>
              </a:rPr>
              <a:t>Integrated Urban Services Program</a:t>
            </a:r>
            <a:br>
              <a:rPr lang="en-US" sz="3500" b="1" dirty="0">
                <a:cs typeface="Calibri Light"/>
              </a:rPr>
            </a:br>
            <a:r>
              <a:rPr lang="en-US" sz="1600" b="1" dirty="0">
                <a:cs typeface="Calibri Light"/>
              </a:rPr>
              <a:t>https://www.nrel.gov/international/integrated-urban-services.html</a:t>
            </a:r>
            <a:endParaRPr lang="en-US" sz="1600" b="1" dirty="0"/>
          </a:p>
        </p:txBody>
      </p:sp>
      <p:sp>
        <p:nvSpPr>
          <p:cNvPr id="3" name="Content Placeholder 2">
            <a:extLst>
              <a:ext uri="{FF2B5EF4-FFF2-40B4-BE49-F238E27FC236}">
                <a16:creationId xmlns:a16="http://schemas.microsoft.com/office/drawing/2014/main" id="{0B95E09A-D987-486B-9EC5-11B0F2C30E5E}"/>
              </a:ext>
            </a:extLst>
          </p:cNvPr>
          <p:cNvSpPr>
            <a:spLocks noGrp="1"/>
          </p:cNvSpPr>
          <p:nvPr>
            <p:ph idx="1"/>
          </p:nvPr>
        </p:nvSpPr>
        <p:spPr>
          <a:xfrm>
            <a:off x="630936" y="2624962"/>
            <a:ext cx="3697167" cy="3538094"/>
          </a:xfrm>
        </p:spPr>
        <p:txBody>
          <a:bodyPr vert="horz" lIns="68580" tIns="34290" rIns="68580" bIns="34290" rtlCol="0">
            <a:normAutofit/>
          </a:bodyPr>
          <a:lstStyle/>
          <a:p>
            <a:r>
              <a:rPr lang="en-US" sz="1700">
                <a:ea typeface="+mn-lt"/>
                <a:cs typeface="+mn-lt"/>
              </a:rPr>
              <a:t>Integrated Urban Services (IUS) is helping ASEAN cities </a:t>
            </a:r>
            <a:r>
              <a:rPr lang="en-US" sz="1700" u="sng">
                <a:ea typeface="+mn-lt"/>
                <a:cs typeface="+mn-lt"/>
              </a:rPr>
              <a:t>build resilience in their energy, water, and food provisioning systems</a:t>
            </a:r>
            <a:r>
              <a:rPr lang="en-US" sz="1700">
                <a:ea typeface="+mn-lt"/>
                <a:cs typeface="+mn-lt"/>
              </a:rPr>
              <a:t>. </a:t>
            </a:r>
          </a:p>
          <a:p>
            <a:r>
              <a:rPr lang="en-US" sz="1700">
                <a:ea typeface="+mn-lt"/>
                <a:cs typeface="+mn-lt"/>
              </a:rPr>
              <a:t>Jointly implemented by State and the U.S. Department of Energy’s National Renewable Energy Laboratory (NREL), with an aim to </a:t>
            </a:r>
            <a:r>
              <a:rPr lang="en-US" sz="1700" u="sng">
                <a:ea typeface="+mn-lt"/>
                <a:cs typeface="+mn-lt"/>
              </a:rPr>
              <a:t>promote systems integration and circular economy principles for resource recovery and reuse</a:t>
            </a:r>
          </a:p>
          <a:p>
            <a:r>
              <a:rPr lang="en-US" sz="1700" u="sng">
                <a:cs typeface="Calibri"/>
              </a:rPr>
              <a:t>Pilot projects in Cagayan de Oro  Philippines and Iskandar Malaysia</a:t>
            </a:r>
          </a:p>
          <a:p>
            <a:endParaRPr lang="en-US" sz="1700" u="sng">
              <a:cs typeface="Calibri"/>
            </a:endParaRPr>
          </a:p>
        </p:txBody>
      </p:sp>
      <p:cxnSp>
        <p:nvCxnSpPr>
          <p:cNvPr id="66" name="Straight Connector 65">
            <a:extLst>
              <a:ext uri="{FF2B5EF4-FFF2-40B4-BE49-F238E27FC236}">
                <a16:creationId xmlns:a16="http://schemas.microsoft.com/office/drawing/2014/main" id="{B8EC0F70-6AFD-45BE-8F70-52888FC304F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822"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4" descr="Chart, sunburst chart&#10;&#10;Description automatically generated">
            <a:extLst>
              <a:ext uri="{FF2B5EF4-FFF2-40B4-BE49-F238E27FC236}">
                <a16:creationId xmlns:a16="http://schemas.microsoft.com/office/drawing/2014/main" id="{50671865-55E2-4991-8956-D601028819F8}"/>
              </a:ext>
            </a:extLst>
          </p:cNvPr>
          <p:cNvPicPr>
            <a:picLocks noChangeAspect="1"/>
          </p:cNvPicPr>
          <p:nvPr/>
        </p:nvPicPr>
        <p:blipFill rotWithShape="1">
          <a:blip r:embed="rId3"/>
          <a:srcRect l="7905" r="2539" b="4"/>
          <a:stretch/>
        </p:blipFill>
        <p:spPr>
          <a:xfrm>
            <a:off x="4739820" y="3560047"/>
            <a:ext cx="4404179" cy="3251345"/>
          </a:xfrm>
          <a:prstGeom prst="rect">
            <a:avLst/>
          </a:prstGeom>
        </p:spPr>
      </p:pic>
      <p:pic>
        <p:nvPicPr>
          <p:cNvPr id="6" name="Picture 5">
            <a:extLst>
              <a:ext uri="{FF2B5EF4-FFF2-40B4-BE49-F238E27FC236}">
                <a16:creationId xmlns:a16="http://schemas.microsoft.com/office/drawing/2014/main" id="{8C06A85F-17C6-488D-9948-EDC414457C2D}"/>
              </a:ext>
            </a:extLst>
          </p:cNvPr>
          <p:cNvPicPr>
            <a:picLocks noChangeAspect="1"/>
          </p:cNvPicPr>
          <p:nvPr/>
        </p:nvPicPr>
        <p:blipFill>
          <a:blip r:embed="rId4"/>
          <a:stretch>
            <a:fillRect/>
          </a:stretch>
        </p:blipFill>
        <p:spPr>
          <a:xfrm>
            <a:off x="4739823" y="84441"/>
            <a:ext cx="4404178" cy="3429000"/>
          </a:xfrm>
          <a:prstGeom prst="rect">
            <a:avLst/>
          </a:prstGeom>
        </p:spPr>
      </p:pic>
    </p:spTree>
    <p:extLst>
      <p:ext uri="{BB962C8B-B14F-4D97-AF65-F5344CB8AC3E}">
        <p14:creationId xmlns:p14="http://schemas.microsoft.com/office/powerpoint/2010/main" val="348928780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3819907"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2" name="Title 1">
            <a:extLst>
              <a:ext uri="{FF2B5EF4-FFF2-40B4-BE49-F238E27FC236}">
                <a16:creationId xmlns:a16="http://schemas.microsoft.com/office/drawing/2014/main" id="{1F2C2887-76FB-4BE1-8BD0-4BFFBE7D6C2D}"/>
              </a:ext>
            </a:extLst>
          </p:cNvPr>
          <p:cNvSpPr>
            <a:spLocks noGrp="1"/>
          </p:cNvSpPr>
          <p:nvPr>
            <p:ph type="title"/>
          </p:nvPr>
        </p:nvSpPr>
        <p:spPr>
          <a:xfrm>
            <a:off x="393556" y="1322544"/>
            <a:ext cx="2856201" cy="4128516"/>
          </a:xfrm>
        </p:spPr>
        <p:txBody>
          <a:bodyPr>
            <a:normAutofit fontScale="90000"/>
          </a:bodyPr>
          <a:lstStyle/>
          <a:p>
            <a:r>
              <a:rPr lang="en-US" sz="4500" b="1" dirty="0">
                <a:solidFill>
                  <a:schemeClr val="bg1"/>
                </a:solidFill>
                <a:cs typeface="Calibri Light"/>
              </a:rPr>
              <a:t>Smart Cities Business Innovation Fund,</a:t>
            </a:r>
            <a:br>
              <a:rPr lang="en-US" sz="4500" b="1" dirty="0">
                <a:solidFill>
                  <a:schemeClr val="bg1"/>
                </a:solidFill>
                <a:cs typeface="Calibri Light"/>
              </a:rPr>
            </a:br>
            <a:r>
              <a:rPr lang="en-US" sz="2200" b="0" i="0" u="sng" strike="noStrike" dirty="0">
                <a:solidFill>
                  <a:srgbClr val="FF0000"/>
                </a:solidFill>
                <a:effectLst/>
                <a:latin typeface="Times New Roman" panose="02020603050405020304" pitchFamily="18" charset="0"/>
                <a:hlinkClick r:id="rId3">
                  <a:extLst>
                    <a:ext uri="{A12FA001-AC4F-418D-AE19-62706E023703}">
                      <ahyp:hlinkClr xmlns:ahyp="http://schemas.microsoft.com/office/drawing/2018/hyperlinkcolor" val="tx"/>
                    </a:ext>
                  </a:extLst>
                </a:hlinkClick>
              </a:rPr>
              <a:t>https://asean.usmission.gov/smart-cities-business-innovation-fund/</a:t>
            </a:r>
            <a:r>
              <a:rPr lang="en-US" sz="2200" b="0" i="0" dirty="0">
                <a:solidFill>
                  <a:srgbClr val="FF0000"/>
                </a:solidFill>
                <a:effectLst/>
                <a:latin typeface="Times New Roman" panose="02020603050405020304" pitchFamily="18" charset="0"/>
              </a:rPr>
              <a:t> </a:t>
            </a:r>
            <a:r>
              <a:rPr lang="en-US" sz="4800" b="0" i="0" dirty="0">
                <a:solidFill>
                  <a:srgbClr val="000000"/>
                </a:solidFill>
                <a:effectLst/>
                <a:latin typeface="Times New Roman" panose="02020603050405020304" pitchFamily="18" charset="0"/>
              </a:rPr>
              <a:t> </a:t>
            </a:r>
            <a:endParaRPr lang="en-US" sz="4500" b="1" dirty="0">
              <a:solidFill>
                <a:schemeClr val="bg1"/>
              </a:solidFill>
              <a:cs typeface="Calibri Light"/>
            </a:endParaRPr>
          </a:p>
        </p:txBody>
      </p:sp>
      <p:graphicFrame>
        <p:nvGraphicFramePr>
          <p:cNvPr id="5" name="Content Placeholder 2">
            <a:extLst>
              <a:ext uri="{FF2B5EF4-FFF2-40B4-BE49-F238E27FC236}">
                <a16:creationId xmlns:a16="http://schemas.microsoft.com/office/drawing/2014/main" id="{03D8EA8E-F4F2-4BAF-996C-BB7B27B109C9}"/>
              </a:ext>
            </a:extLst>
          </p:cNvPr>
          <p:cNvGraphicFramePr>
            <a:graphicFrameLocks noGrp="1"/>
          </p:cNvGraphicFramePr>
          <p:nvPr>
            <p:ph idx="1"/>
          </p:nvPr>
        </p:nvGraphicFramePr>
        <p:xfrm>
          <a:off x="4101292" y="1322544"/>
          <a:ext cx="4697730" cy="41285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50140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2F9419-317F-4722-A9E0-C717DD336B3E}"/>
              </a:ext>
            </a:extLst>
          </p:cNvPr>
          <p:cNvSpPr>
            <a:spLocks noGrp="1"/>
          </p:cNvSpPr>
          <p:nvPr>
            <p:ph type="title"/>
          </p:nvPr>
        </p:nvSpPr>
        <p:spPr>
          <a:xfrm>
            <a:off x="439858" y="1683756"/>
            <a:ext cx="2336449" cy="2396359"/>
          </a:xfrm>
        </p:spPr>
        <p:txBody>
          <a:bodyPr anchor="b">
            <a:normAutofit/>
          </a:bodyPr>
          <a:lstStyle/>
          <a:p>
            <a:pPr algn="r">
              <a:lnSpc>
                <a:spcPct val="90000"/>
              </a:lnSpc>
            </a:pPr>
            <a:r>
              <a:rPr lang="en-US" sz="3000" b="1">
                <a:solidFill>
                  <a:srgbClr val="FFFFFF"/>
                </a:solidFill>
              </a:rPr>
              <a:t>New Programming under Develoment </a:t>
            </a:r>
            <a:r>
              <a:rPr lang="en-US" sz="3000">
                <a:solidFill>
                  <a:srgbClr val="FFFFFF"/>
                </a:solidFill>
              </a:rPr>
              <a:t>		</a:t>
            </a:r>
          </a:p>
        </p:txBody>
      </p:sp>
      <p:sp>
        <p:nvSpPr>
          <p:cNvPr id="4" name="Slide Number Placeholder 3">
            <a:extLst>
              <a:ext uri="{FF2B5EF4-FFF2-40B4-BE49-F238E27FC236}">
                <a16:creationId xmlns:a16="http://schemas.microsoft.com/office/drawing/2014/main" id="{99E6D922-CBAF-4BC9-B7C7-ACF651BAFEC1}"/>
              </a:ext>
            </a:extLst>
          </p:cNvPr>
          <p:cNvSpPr>
            <a:spLocks noGrp="1"/>
          </p:cNvSpPr>
          <p:nvPr>
            <p:ph type="sldNum" sz="quarter" idx="12"/>
          </p:nvPr>
        </p:nvSpPr>
        <p:spPr>
          <a:xfrm>
            <a:off x="8778240" y="6455664"/>
            <a:ext cx="336042" cy="365125"/>
          </a:xfrm>
        </p:spPr>
        <p:txBody>
          <a:bodyPr>
            <a:normAutofit/>
          </a:bodyPr>
          <a:lstStyle/>
          <a:p>
            <a:pPr>
              <a:spcAft>
                <a:spcPts val="600"/>
              </a:spcAft>
            </a:pPr>
            <a:fld id="{8B92AE2D-226C-4C7F-9343-50C873BD521D}" type="slidenum">
              <a:rPr lang="en-US" sz="1000" smtClean="0">
                <a:solidFill>
                  <a:schemeClr val="tx1">
                    <a:lumMod val="50000"/>
                    <a:lumOff val="50000"/>
                  </a:schemeClr>
                </a:solidFill>
              </a:rPr>
              <a:pPr>
                <a:spcAft>
                  <a:spcPts val="600"/>
                </a:spcAft>
              </a:pPr>
              <a:t>13</a:t>
            </a:fld>
            <a:endParaRPr lang="en-US" sz="1000">
              <a:solidFill>
                <a:schemeClr val="tx1">
                  <a:lumMod val="50000"/>
                  <a:lumOff val="50000"/>
                </a:schemeClr>
              </a:solidFill>
            </a:endParaRPr>
          </a:p>
        </p:txBody>
      </p:sp>
      <p:graphicFrame>
        <p:nvGraphicFramePr>
          <p:cNvPr id="6" name="Content Placeholder 2">
            <a:extLst>
              <a:ext uri="{FF2B5EF4-FFF2-40B4-BE49-F238E27FC236}">
                <a16:creationId xmlns:a16="http://schemas.microsoft.com/office/drawing/2014/main" id="{BF7B4808-C56B-419E-85B2-BDD02FFF4EB5}"/>
              </a:ext>
            </a:extLst>
          </p:cNvPr>
          <p:cNvGraphicFramePr>
            <a:graphicFrameLocks noGrp="1"/>
          </p:cNvGraphicFramePr>
          <p:nvPr>
            <p:ph idx="1"/>
            <p:extLst>
              <p:ext uri="{D42A27DB-BD31-4B8C-83A1-F6EECF244321}">
                <p14:modId xmlns:p14="http://schemas.microsoft.com/office/powerpoint/2010/main" val="1694102513"/>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0550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AF705-AF9D-47C0-83AE-ED7825426E59}"/>
              </a:ext>
            </a:extLst>
          </p:cNvPr>
          <p:cNvSpPr>
            <a:spLocks noGrp="1"/>
          </p:cNvSpPr>
          <p:nvPr>
            <p:ph type="title"/>
          </p:nvPr>
        </p:nvSpPr>
        <p:spPr>
          <a:xfrm>
            <a:off x="326261" y="3526511"/>
            <a:ext cx="2960668" cy="3263587"/>
          </a:xfrm>
        </p:spPr>
        <p:txBody>
          <a:bodyPr anchor="ctr">
            <a:normAutofit fontScale="90000"/>
          </a:bodyPr>
          <a:lstStyle/>
          <a:p>
            <a:pPr algn="l"/>
            <a:r>
              <a:rPr lang="en-US" sz="2400" b="1" dirty="0"/>
              <a:t>* USASCP Fact Sheet</a:t>
            </a:r>
            <a:br>
              <a:rPr lang="en-US" sz="2400" b="1" dirty="0"/>
            </a:br>
            <a:r>
              <a:rPr lang="en-US" sz="2400" b="1" dirty="0"/>
              <a:t> </a:t>
            </a:r>
            <a:br>
              <a:rPr lang="en-US" sz="2400" b="1" dirty="0"/>
            </a:br>
            <a:r>
              <a:rPr lang="en-US" sz="2400" b="1" dirty="0"/>
              <a:t>* Coordination with Japan</a:t>
            </a:r>
            <a:br>
              <a:rPr lang="en-US" sz="2400" b="1" dirty="0"/>
            </a:br>
            <a:br>
              <a:rPr lang="en-US" sz="2400" b="1" dirty="0"/>
            </a:br>
            <a:r>
              <a:rPr lang="en-US" sz="2400" b="1" dirty="0"/>
              <a:t>* Strategic Partnership with Singapore and Growth and Innovation </a:t>
            </a:r>
          </a:p>
        </p:txBody>
      </p:sp>
      <p:pic>
        <p:nvPicPr>
          <p:cNvPr id="6" name="Picture 5">
            <a:extLst>
              <a:ext uri="{FF2B5EF4-FFF2-40B4-BE49-F238E27FC236}">
                <a16:creationId xmlns:a16="http://schemas.microsoft.com/office/drawing/2014/main" id="{93D076B6-FB9F-4F55-BCC5-7978A8D91DA5}"/>
              </a:ext>
            </a:extLst>
          </p:cNvPr>
          <p:cNvPicPr>
            <a:picLocks noChangeAspect="1"/>
          </p:cNvPicPr>
          <p:nvPr/>
        </p:nvPicPr>
        <p:blipFill rotWithShape="1">
          <a:blip r:embed="rId2"/>
          <a:srcRect l="42" r="3233" b="-2"/>
          <a:stretch/>
        </p:blipFill>
        <p:spPr>
          <a:xfrm>
            <a:off x="0" y="-108566"/>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6D10F1FF-932A-41DA-A9B7-B4B8E8C1E718}"/>
              </a:ext>
            </a:extLst>
          </p:cNvPr>
          <p:cNvSpPr>
            <a:spLocks noGrp="1"/>
          </p:cNvSpPr>
          <p:nvPr>
            <p:ph idx="1"/>
          </p:nvPr>
        </p:nvSpPr>
        <p:spPr>
          <a:xfrm>
            <a:off x="2886075" y="3623468"/>
            <a:ext cx="5931664" cy="3012001"/>
          </a:xfrm>
        </p:spPr>
        <p:txBody>
          <a:bodyPr anchor="ctr">
            <a:normAutofit fontScale="32500" lnSpcReduction="20000"/>
          </a:bodyPr>
          <a:lstStyle/>
          <a:p>
            <a:pPr fontAlgn="base"/>
            <a:endParaRPr lang="en-US" sz="1600" b="0" i="0" dirty="0">
              <a:effectLst/>
              <a:latin typeface="Calibri" panose="020F0502020204030204" pitchFamily="34" charset="0"/>
              <a:hlinkClick r:id="rId3"/>
            </a:endParaRPr>
          </a:p>
          <a:p>
            <a:pPr fontAlgn="base"/>
            <a:endParaRPr lang="en-US" sz="1600" dirty="0">
              <a:latin typeface="Calibri" panose="020F0502020204030204" pitchFamily="34" charset="0"/>
              <a:hlinkClick r:id="rId3"/>
            </a:endParaRPr>
          </a:p>
          <a:p>
            <a:pPr fontAlgn="base"/>
            <a:r>
              <a:rPr lang="en-US" sz="4000" b="0" i="0" dirty="0">
                <a:effectLst/>
                <a:cs typeface="Arial" panose="020B0604020202020204" pitchFamily="34" charset="0"/>
                <a:hlinkClick r:id="rId4"/>
              </a:rPr>
              <a:t>https://www.state.gov/u-s-asean-smart-cities-partnership-usascp-sharing-expertise-between-cities-to-benefit-the-people-of-asean/</a:t>
            </a:r>
            <a:endParaRPr lang="en-US" sz="4000" b="0" i="0" dirty="0">
              <a:effectLst/>
              <a:cs typeface="Arial" panose="020B0604020202020204" pitchFamily="34" charset="0"/>
            </a:endParaRPr>
          </a:p>
          <a:p>
            <a:pPr fontAlgn="base"/>
            <a:endParaRPr lang="en-US" sz="4000" dirty="0">
              <a:cs typeface="Arial" panose="020B0604020202020204" pitchFamily="34" charset="0"/>
              <a:hlinkClick r:id="rId5"/>
            </a:endParaRPr>
          </a:p>
          <a:p>
            <a:pPr fontAlgn="base"/>
            <a:r>
              <a:rPr lang="en-US" sz="4000" b="0" i="0" dirty="0">
                <a:effectLst/>
                <a:cs typeface="Arial" panose="020B0604020202020204" pitchFamily="34" charset="0"/>
                <a:hlinkClick r:id="rId5"/>
              </a:rPr>
              <a:t>https://2017-2021.state.gov/joint-statement-by-the-united-states-and-japan-on-furthering-the-development-of-smart-cities-in-the-indo-pacific/index.html</a:t>
            </a:r>
            <a:r>
              <a:rPr lang="en-US" sz="4000" b="0" i="0" dirty="0">
                <a:effectLst/>
                <a:cs typeface="Arial" panose="020B0604020202020204" pitchFamily="34" charset="0"/>
              </a:rPr>
              <a:t>  (archived)</a:t>
            </a:r>
          </a:p>
          <a:p>
            <a:endParaRPr lang="en-US" sz="4000" b="0" i="0" dirty="0">
              <a:effectLst/>
              <a:cs typeface="Arial" panose="020B0604020202020204" pitchFamily="34" charset="0"/>
            </a:endParaRPr>
          </a:p>
          <a:p>
            <a:r>
              <a:rPr lang="en-US" sz="4000" dirty="0">
                <a:cs typeface="Arial" panose="020B0604020202020204" pitchFamily="34" charset="0"/>
                <a:hlinkClick r:id="rId6"/>
              </a:rPr>
              <a:t>https://www.whitehouse.gov/briefing-room/statements-releases/2021/08/23/fact-sheet-strengthening-the-u-s-singapore-strategic-partnership/</a:t>
            </a:r>
            <a:endParaRPr lang="en-US" sz="4000" dirty="0">
              <a:cs typeface="Arial" panose="020B0604020202020204" pitchFamily="34" charset="0"/>
            </a:endParaRPr>
          </a:p>
          <a:p>
            <a:pPr marL="0" indent="0">
              <a:buNone/>
            </a:pPr>
            <a:endParaRPr lang="en-US" sz="4000" dirty="0">
              <a:cs typeface="Arial" panose="020B0604020202020204" pitchFamily="34" charset="0"/>
            </a:endParaRPr>
          </a:p>
          <a:p>
            <a:r>
              <a:rPr lang="en-US" sz="4000" dirty="0">
                <a:hlinkClick r:id="rId7"/>
              </a:rPr>
              <a:t>https://www.commerce.gov/news/press-releases/2021/11/us-singapore-partnership-growth-and-innovation-joint-statement-us</a:t>
            </a:r>
            <a:endParaRPr lang="en-US" sz="4000" dirty="0"/>
          </a:p>
          <a:p>
            <a:br>
              <a:rPr lang="en-US" sz="1600" dirty="0"/>
            </a:br>
            <a:endParaRPr lang="en-US" sz="1600" dirty="0"/>
          </a:p>
          <a:p>
            <a:endParaRPr lang="en-US" sz="1600" dirty="0"/>
          </a:p>
        </p:txBody>
      </p:sp>
      <p:sp>
        <p:nvSpPr>
          <p:cNvPr id="4" name="Slide Number Placeholder 3">
            <a:extLst>
              <a:ext uri="{FF2B5EF4-FFF2-40B4-BE49-F238E27FC236}">
                <a16:creationId xmlns:a16="http://schemas.microsoft.com/office/drawing/2014/main" id="{4EB6EBDB-29EF-4B66-86AD-1BBA859DEADF}"/>
              </a:ext>
            </a:extLst>
          </p:cNvPr>
          <p:cNvSpPr>
            <a:spLocks noGrp="1"/>
          </p:cNvSpPr>
          <p:nvPr>
            <p:ph type="sldNum" sz="quarter" idx="12"/>
          </p:nvPr>
        </p:nvSpPr>
        <p:spPr>
          <a:xfrm>
            <a:off x="6648450" y="6356350"/>
            <a:ext cx="2057400" cy="365125"/>
          </a:xfrm>
        </p:spPr>
        <p:txBody>
          <a:bodyPr>
            <a:normAutofit/>
          </a:bodyPr>
          <a:lstStyle/>
          <a:p>
            <a:pPr>
              <a:spcAft>
                <a:spcPts val="600"/>
              </a:spcAft>
            </a:pPr>
            <a:fld id="{8B92AE2D-226C-4C7F-9343-50C873BD521D}" type="slidenum">
              <a:rPr lang="en-US" sz="1000">
                <a:solidFill>
                  <a:schemeClr val="tx1">
                    <a:lumMod val="75000"/>
                    <a:lumOff val="25000"/>
                  </a:schemeClr>
                </a:solidFill>
              </a:rPr>
              <a:pPr>
                <a:spcAft>
                  <a:spcPts val="600"/>
                </a:spcAft>
              </a:pPr>
              <a:t>14</a:t>
            </a:fld>
            <a:endParaRPr lang="en-US" sz="1000">
              <a:solidFill>
                <a:schemeClr val="tx1">
                  <a:lumMod val="75000"/>
                  <a:lumOff val="25000"/>
                </a:schemeClr>
              </a:solidFill>
            </a:endParaRPr>
          </a:p>
        </p:txBody>
      </p:sp>
    </p:spTree>
    <p:extLst>
      <p:ext uri="{BB962C8B-B14F-4D97-AF65-F5344CB8AC3E}">
        <p14:creationId xmlns:p14="http://schemas.microsoft.com/office/powerpoint/2010/main" val="3159975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21101"/>
            <a:ext cx="9144000" cy="1526099"/>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4700"/>
                    </a14:imgEffect>
                    <a14:imgEffect>
                      <a14:saturation sat="25000"/>
                    </a14:imgEffect>
                    <a14:imgEffect>
                      <a14:brightnessContrast bright="-20000" contrast="20000"/>
                    </a14:imgEffect>
                  </a14:imgLayer>
                </a14:imgProps>
              </a:ext>
              <a:ext uri="{28A0092B-C50C-407E-A947-70E740481C1C}">
                <a14:useLocalDpi xmlns:a14="http://schemas.microsoft.com/office/drawing/2010/main" val="0"/>
              </a:ext>
            </a:extLst>
          </a:blip>
          <a:srcRect t="46159"/>
          <a:stretch/>
        </p:blipFill>
        <p:spPr>
          <a:xfrm>
            <a:off x="6138079" y="225265"/>
            <a:ext cx="2003948" cy="1104886"/>
          </a:xfrm>
          <a:prstGeom prst="rect">
            <a:avLst/>
          </a:prstGeom>
        </p:spPr>
      </p:pic>
      <p:cxnSp>
        <p:nvCxnSpPr>
          <p:cNvPr id="14" name="Straight Connector 13"/>
          <p:cNvCxnSpPr/>
          <p:nvPr/>
        </p:nvCxnSpPr>
        <p:spPr>
          <a:xfrm>
            <a:off x="536028" y="0"/>
            <a:ext cx="0" cy="1142999"/>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536028" y="40613"/>
            <a:ext cx="8534397" cy="1289538"/>
          </a:xfrm>
          <a:prstGeom prst="rect">
            <a:avLst/>
          </a:prstGeom>
        </p:spPr>
        <p:txBody>
          <a:bodyPr vert="horz" lIns="91432" tIns="45716" rIns="91432" bIns="45716" rtlCol="0" anchor="ctr">
            <a:normAutofit/>
          </a:bodyPr>
          <a:lstStyle>
            <a:lvl1pPr algn="ctr" defTabSz="914318" rtl="0" eaLnBrk="1" latinLnBrk="0" hangingPunct="1">
              <a:spcBef>
                <a:spcPct val="0"/>
              </a:spcBef>
              <a:buNone/>
              <a:defRPr sz="4400" kern="1200">
                <a:solidFill>
                  <a:schemeClr val="tx1"/>
                </a:solidFill>
                <a:latin typeface="+mj-lt"/>
                <a:ea typeface="+mj-ea"/>
                <a:cs typeface="+mj-cs"/>
              </a:defRPr>
            </a:lvl1pPr>
          </a:lstStyle>
          <a:p>
            <a:pPr marL="0" marR="0" lvl="0" indent="0" algn="ctr" defTabSz="914318"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aramond"/>
                <a:ea typeface="+mj-ea"/>
                <a:cs typeface="+mj-cs"/>
              </a:rPr>
              <a:t>Additional USASCP Engagements</a:t>
            </a:r>
            <a:endParaRPr kumimoji="0" lang="en-US" sz="4000" b="1" i="0" u="none" strike="noStrike" kern="1200" cap="none" spc="0" normalizeH="0" baseline="0" noProof="0" dirty="0">
              <a:ln>
                <a:noFill/>
              </a:ln>
              <a:solidFill>
                <a:prstClr val="white"/>
              </a:solidFill>
              <a:effectLst/>
              <a:uLnTx/>
              <a:uFillTx/>
              <a:latin typeface="Garamond" panose="02020404030301010803" pitchFamily="18" charset="0"/>
              <a:ea typeface="+mj-ea"/>
              <a:cs typeface="+mj-cs"/>
            </a:endParaRPr>
          </a:p>
        </p:txBody>
      </p:sp>
      <p:sp>
        <p:nvSpPr>
          <p:cNvPr id="6" name="TextBox 5">
            <a:extLst>
              <a:ext uri="{FF2B5EF4-FFF2-40B4-BE49-F238E27FC236}">
                <a16:creationId xmlns:a16="http://schemas.microsoft.com/office/drawing/2014/main" id="{D0485055-9C60-4259-A10C-CF9F1612A44C}"/>
              </a:ext>
            </a:extLst>
          </p:cNvPr>
          <p:cNvSpPr txBox="1"/>
          <p:nvPr/>
        </p:nvSpPr>
        <p:spPr>
          <a:xfrm>
            <a:off x="2991720" y="498367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TextBox 6">
            <a:extLst>
              <a:ext uri="{FF2B5EF4-FFF2-40B4-BE49-F238E27FC236}">
                <a16:creationId xmlns:a16="http://schemas.microsoft.com/office/drawing/2014/main" id="{89FC6368-1C4B-4DC7-8607-9CC475550DE3}"/>
              </a:ext>
            </a:extLst>
          </p:cNvPr>
          <p:cNvSpPr txBox="1"/>
          <p:nvPr/>
        </p:nvSpPr>
        <p:spPr>
          <a:xfrm>
            <a:off x="3887799" y="285717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31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8" name="Slide Number Placeholder 7"/>
          <p:cNvSpPr>
            <a:spLocks noGrp="1"/>
          </p:cNvSpPr>
          <p:nvPr>
            <p:ph type="sldNum" sz="quarter" idx="12"/>
          </p:nvPr>
        </p:nvSpPr>
        <p:spPr/>
        <p:txBody>
          <a:bodyPr/>
          <a:lstStyle/>
          <a:p>
            <a:pPr marL="0" marR="0" lvl="0" indent="0" algn="r" defTabSz="914318" rtl="0" eaLnBrk="1" fontAlgn="auto" latinLnBrk="0" hangingPunct="1">
              <a:lnSpc>
                <a:spcPct val="100000"/>
              </a:lnSpc>
              <a:spcBef>
                <a:spcPts val="0"/>
              </a:spcBef>
              <a:spcAft>
                <a:spcPts val="0"/>
              </a:spcAft>
              <a:buClrTx/>
              <a:buSzTx/>
              <a:buFontTx/>
              <a:buNone/>
              <a:tabLst/>
              <a:defRPr/>
            </a:pPr>
            <a:fld id="{8B92AE2D-226C-4C7F-9343-50C873BD521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18"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990EF1C4-2A93-4F74-AD9F-2534283513BE}"/>
              </a:ext>
            </a:extLst>
          </p:cNvPr>
          <p:cNvSpPr txBox="1"/>
          <p:nvPr/>
        </p:nvSpPr>
        <p:spPr>
          <a:xfrm>
            <a:off x="119575" y="1874329"/>
            <a:ext cx="8567225" cy="3416320"/>
          </a:xfrm>
          <a:prstGeom prst="rect">
            <a:avLst/>
          </a:prstGeom>
          <a:noFill/>
        </p:spPr>
        <p:txBody>
          <a:bodyPr wrap="square">
            <a:spAutoFit/>
          </a:bodyPr>
          <a:lstStyle/>
          <a:p>
            <a:pPr marL="285750" indent="-285750" fontAlgn="base">
              <a:buFont typeface="Arial" panose="020B0604020202020204" pitchFamily="34" charset="0"/>
              <a:buChar char="•"/>
            </a:pPr>
            <a:r>
              <a:rPr lang="en-US" b="1" dirty="0">
                <a:solidFill>
                  <a:srgbClr val="000000"/>
                </a:solidFill>
                <a:latin typeface="Arial" panose="020B0604020202020204" pitchFamily="34" charset="0"/>
              </a:rPr>
              <a:t>2021 YSEALI </a:t>
            </a:r>
            <a:r>
              <a:rPr lang="en-US" b="1" i="0" u="none" strike="noStrike" dirty="0">
                <a:solidFill>
                  <a:srgbClr val="000000"/>
                </a:solidFill>
                <a:effectLst/>
                <a:latin typeface="Arial" panose="020B0604020202020204" pitchFamily="34" charset="0"/>
              </a:rPr>
              <a:t>Smart Cities Regional Workshop:  </a:t>
            </a:r>
            <a:r>
              <a:rPr lang="en-US" i="1" u="none" strike="noStrike" dirty="0">
                <a:solidFill>
                  <a:srgbClr val="000000"/>
                </a:solidFill>
                <a:effectLst/>
                <a:latin typeface="Arial" panose="020B0604020202020204" pitchFamily="34" charset="0"/>
              </a:rPr>
              <a:t>“</a:t>
            </a:r>
            <a:r>
              <a:rPr lang="en-US" sz="1800" i="1" dirty="0">
                <a:effectLst/>
                <a:latin typeface="Arial" panose="020B0604020202020204" pitchFamily="34" charset="0"/>
                <a:ea typeface="Calibri" panose="020F0502020204030204" pitchFamily="34" charset="0"/>
                <a:cs typeface="Arial" panose="020B0604020202020204" pitchFamily="34" charset="0"/>
              </a:rPr>
              <a:t>Urban System Integration </a:t>
            </a:r>
            <a:r>
              <a:rPr lang="en-US" i="1" dirty="0">
                <a:latin typeface="Arial" panose="020B0604020202020204" pitchFamily="34" charset="0"/>
                <a:ea typeface="Calibri" panose="020F0502020204030204" pitchFamily="34" charset="0"/>
                <a:cs typeface="Arial" panose="020B0604020202020204" pitchFamily="34" charset="0"/>
              </a:rPr>
              <a:t>a</a:t>
            </a:r>
            <a:r>
              <a:rPr lang="en-US" sz="1800" i="1" dirty="0">
                <a:effectLst/>
                <a:latin typeface="Arial" panose="020B0604020202020204" pitchFamily="34" charset="0"/>
                <a:ea typeface="Calibri" panose="020F0502020204030204" pitchFamily="34" charset="0"/>
                <a:cs typeface="Arial" panose="020B0604020202020204" pitchFamily="34" charset="0"/>
              </a:rPr>
              <a:t>nd Nature-based Solutions For Sustainability”</a:t>
            </a:r>
          </a:p>
          <a:p>
            <a:pPr marL="285750" indent="-285750" fontAlgn="base">
              <a:buFont typeface="Arial" panose="020B0604020202020204" pitchFamily="34" charset="0"/>
              <a:buChar char="•"/>
            </a:pPr>
            <a:endParaRPr lang="en-US" i="1" dirty="0">
              <a:latin typeface="Arial" panose="020B0604020202020204" pitchFamily="34" charset="0"/>
              <a:cs typeface="Arial" panose="020B0604020202020204" pitchFamily="34" charset="0"/>
            </a:endParaRPr>
          </a:p>
          <a:p>
            <a:pPr fontAlgn="base"/>
            <a:endParaRPr lang="en-US" i="1" dirty="0">
              <a:effectLst/>
              <a:latin typeface="Segoe UI" panose="020B0502040204020203" pitchFamily="34" charset="0"/>
            </a:endParaRPr>
          </a:p>
          <a:p>
            <a:pPr marL="285750" indent="-285750" algn="l" rtl="0" fontAlgn="base">
              <a:buFont typeface="Arial" panose="020B0604020202020204" pitchFamily="34" charset="0"/>
              <a:buChar char="•"/>
            </a:pPr>
            <a:r>
              <a:rPr lang="en-US" b="1" i="0" u="none" strike="noStrike" dirty="0">
                <a:solidFill>
                  <a:srgbClr val="000000"/>
                </a:solidFill>
                <a:effectLst/>
                <a:latin typeface="Arial" panose="020B0604020202020204" pitchFamily="34" charset="0"/>
              </a:rPr>
              <a:t>2021 Third Country Training Program (TCTP) with Singapore:  </a:t>
            </a:r>
            <a:r>
              <a:rPr lang="en-US" b="1" i="1" u="none" strike="noStrike" dirty="0">
                <a:solidFill>
                  <a:srgbClr val="000000"/>
                </a:solidFill>
                <a:effectLst/>
                <a:latin typeface="Arial" panose="020B0604020202020204" pitchFamily="34" charset="0"/>
              </a:rPr>
              <a:t>“</a:t>
            </a:r>
            <a:r>
              <a:rPr lang="en-US" sz="1800" i="1" dirty="0">
                <a:effectLst/>
                <a:latin typeface="Arial" panose="020B0604020202020204" pitchFamily="34" charset="0"/>
                <a:ea typeface="Calibri" panose="020F0502020204030204" pitchFamily="34" charset="0"/>
              </a:rPr>
              <a:t>Addressing plastic pollution through integrated waste management strategies and circular economic models ”</a:t>
            </a:r>
          </a:p>
          <a:p>
            <a:pPr marL="285750" indent="-285750" algn="l" rtl="0" fontAlgn="base">
              <a:buFont typeface="Arial" panose="020B0604020202020204" pitchFamily="34" charset="0"/>
              <a:buChar char="•"/>
            </a:pPr>
            <a:endParaRPr lang="en-US" b="0" i="1" dirty="0">
              <a:solidFill>
                <a:srgbClr val="000000"/>
              </a:solidFill>
              <a:latin typeface="Arial" panose="020B0604020202020204" pitchFamily="34" charset="0"/>
            </a:endParaRPr>
          </a:p>
          <a:p>
            <a:pPr algn="l" rtl="0" fontAlgn="base"/>
            <a:endParaRPr lang="en-US" b="0" i="1" dirty="0">
              <a:solidFill>
                <a:srgbClr val="000000"/>
              </a:solidFill>
              <a:effectLst/>
              <a:latin typeface="Segoe UI" panose="020B0502040204020203" pitchFamily="34" charset="0"/>
            </a:endParaRPr>
          </a:p>
          <a:p>
            <a:pPr fontAlgn="base"/>
            <a:r>
              <a:rPr lang="en-US" b="1" i="0" u="none" strike="noStrike" dirty="0">
                <a:solidFill>
                  <a:srgbClr val="000000"/>
                </a:solidFill>
                <a:effectLst/>
                <a:latin typeface="Arial" panose="020B0604020202020204" pitchFamily="34" charset="0"/>
              </a:rPr>
              <a:t>*  2021 Diplomacy Lab with Indiana University -  </a:t>
            </a:r>
            <a:r>
              <a:rPr lang="en-US" b="1" dirty="0">
                <a:solidFill>
                  <a:srgbClr val="000000"/>
                </a:solidFill>
                <a:latin typeface="Arial" panose="020B0604020202020204" pitchFamily="34" charset="0"/>
              </a:rPr>
              <a:t>Bloomington:  </a:t>
            </a:r>
            <a:r>
              <a:rPr lang="en-US" i="1" dirty="0">
                <a:solidFill>
                  <a:srgbClr val="000000"/>
                </a:solidFill>
                <a:latin typeface="Arial" panose="020B0604020202020204" pitchFamily="34" charset="0"/>
              </a:rPr>
              <a:t>“</a:t>
            </a:r>
            <a:r>
              <a:rPr lang="en-US" sz="1800" i="1" dirty="0">
                <a:effectLst/>
                <a:latin typeface="Arial" panose="020B0604020202020204" pitchFamily="34" charset="0"/>
                <a:ea typeface="Calibri" panose="020F0502020204030204" pitchFamily="34" charset="0"/>
                <a:cs typeface="Times New Roman" panose="02020603050405020304" pitchFamily="18" charset="0"/>
              </a:rPr>
              <a:t>Green Economic Recovery and Smart Sustainable Cities” </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algn="l" rtl="0" fontAlgn="base"/>
            <a:endParaRPr lang="en-US"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2052020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AFC02-80BB-46FC-A17A-86634DEF04FE}"/>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5E08C88-082A-41E1-9AA8-F4CDACCE2114}"/>
              </a:ext>
            </a:extLst>
          </p:cNvPr>
          <p:cNvPicPr>
            <a:picLocks noGrp="1" noChangeAspect="1"/>
          </p:cNvPicPr>
          <p:nvPr>
            <p:ph idx="1"/>
          </p:nvPr>
        </p:nvPicPr>
        <p:blipFill>
          <a:blip r:embed="rId2"/>
          <a:stretch>
            <a:fillRect/>
          </a:stretch>
        </p:blipFill>
        <p:spPr>
          <a:xfrm>
            <a:off x="-7428" y="7034"/>
            <a:ext cx="9151428" cy="6714442"/>
          </a:xfrm>
        </p:spPr>
      </p:pic>
      <p:sp>
        <p:nvSpPr>
          <p:cNvPr id="4" name="Slide Number Placeholder 3">
            <a:extLst>
              <a:ext uri="{FF2B5EF4-FFF2-40B4-BE49-F238E27FC236}">
                <a16:creationId xmlns:a16="http://schemas.microsoft.com/office/drawing/2014/main" id="{03CA75D4-39DF-47E1-97E2-942080637135}"/>
              </a:ext>
            </a:extLst>
          </p:cNvPr>
          <p:cNvSpPr>
            <a:spLocks noGrp="1"/>
          </p:cNvSpPr>
          <p:nvPr>
            <p:ph type="sldNum" sz="quarter" idx="12"/>
          </p:nvPr>
        </p:nvSpPr>
        <p:spPr/>
        <p:txBody>
          <a:bodyPr/>
          <a:lstStyle/>
          <a:p>
            <a:fld id="{8B92AE2D-226C-4C7F-9343-50C873BD521D}"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1294293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6194" y="28507"/>
            <a:ext cx="9144000" cy="1142999"/>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a:ea typeface="+mn-ea"/>
                <a:cs typeface="Calibri"/>
              </a:rPr>
              <a:t>U.S.-ASEAN Smart Cities Partnership Whole of Government Approach</a:t>
            </a:r>
            <a:endParaRPr kumimoji="0" lang="en-US" sz="36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itle 1"/>
          <p:cNvSpPr txBox="1">
            <a:spLocks/>
          </p:cNvSpPr>
          <p:nvPr/>
        </p:nvSpPr>
        <p:spPr>
          <a:xfrm>
            <a:off x="609600" y="152400"/>
            <a:ext cx="8458200" cy="1047003"/>
          </a:xfrm>
          <a:prstGeom prst="rect">
            <a:avLst/>
          </a:prstGeom>
        </p:spPr>
        <p:txBody>
          <a:bodyPr vert="horz" lIns="91432" tIns="45716" rIns="91432" bIns="45716" rtlCol="0" anchor="ctr">
            <a:normAutofit/>
          </a:bodyPr>
          <a:lstStyle>
            <a:lvl1pPr algn="ctr" defTabSz="914318" rtl="0" eaLnBrk="1" latinLnBrk="0" hangingPunct="1">
              <a:spcBef>
                <a:spcPct val="0"/>
              </a:spcBef>
              <a:buNone/>
              <a:defRPr sz="4400" kern="1200">
                <a:solidFill>
                  <a:schemeClr val="tx1"/>
                </a:solidFill>
                <a:latin typeface="+mj-lt"/>
                <a:ea typeface="+mj-ea"/>
                <a:cs typeface="+mj-cs"/>
              </a:defRPr>
            </a:lvl1pPr>
          </a:lstStyle>
          <a:p>
            <a:pPr marL="0" marR="0" lvl="0" indent="0" algn="l" defTabSz="914318"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libri"/>
              <a:ea typeface="+mj-ea"/>
              <a:cs typeface="Calibri"/>
            </a:endParaRPr>
          </a:p>
        </p:txBody>
      </p:sp>
      <p:sp>
        <p:nvSpPr>
          <p:cNvPr id="2" name="Rectangle 1"/>
          <p:cNvSpPr/>
          <p:nvPr/>
        </p:nvSpPr>
        <p:spPr>
          <a:xfrm>
            <a:off x="536027" y="1028343"/>
            <a:ext cx="8157349" cy="584775"/>
          </a:xfrm>
          <a:prstGeom prst="rect">
            <a:avLst/>
          </a:prstGeom>
        </p:spPr>
        <p:txBody>
          <a:bodyPr wrap="square">
            <a:spAutoFit/>
          </a:bodyPr>
          <a:lstStyle/>
          <a:p>
            <a:pPr marL="285750" marR="0" lvl="0" indent="-285750" algn="l" defTabSz="91431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31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Rectangle 2"/>
          <p:cNvSpPr/>
          <p:nvPr/>
        </p:nvSpPr>
        <p:spPr>
          <a:xfrm>
            <a:off x="687795" y="506104"/>
            <a:ext cx="8157349" cy="461665"/>
          </a:xfrm>
          <a:prstGeom prst="rect">
            <a:avLst/>
          </a:prstGeom>
        </p:spPr>
        <p:txBody>
          <a:bodyPr wrap="square" anchor="t">
            <a:spAutoFit/>
          </a:bodyPr>
          <a:lstStyle/>
          <a:p>
            <a:pPr marL="0" marR="0" lvl="0" indent="0" algn="l" defTabSz="91431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Arial"/>
              <a:ea typeface="+mn-ea"/>
              <a:cs typeface="Calibri"/>
            </a:endParaRPr>
          </a:p>
        </p:txBody>
      </p:sp>
      <p:pic>
        <p:nvPicPr>
          <p:cNvPr id="10" name="Picture 10">
            <a:extLst>
              <a:ext uri="{FF2B5EF4-FFF2-40B4-BE49-F238E27FC236}">
                <a16:creationId xmlns:a16="http://schemas.microsoft.com/office/drawing/2014/main" id="{9486A5DF-9E52-4B3D-B222-4EFDC4B39E47}"/>
              </a:ext>
            </a:extLst>
          </p:cNvPr>
          <p:cNvPicPr>
            <a:picLocks noChangeAspect="1"/>
          </p:cNvPicPr>
          <p:nvPr/>
        </p:nvPicPr>
        <p:blipFill>
          <a:blip r:embed="rId3"/>
          <a:stretch>
            <a:fillRect/>
          </a:stretch>
        </p:blipFill>
        <p:spPr>
          <a:xfrm>
            <a:off x="7216486" y="4998378"/>
            <a:ext cx="1927514" cy="1674255"/>
          </a:xfrm>
          <a:prstGeom prst="rect">
            <a:avLst/>
          </a:prstGeom>
        </p:spPr>
      </p:pic>
      <p:pic>
        <p:nvPicPr>
          <p:cNvPr id="5" name="Picture 6">
            <a:extLst>
              <a:ext uri="{FF2B5EF4-FFF2-40B4-BE49-F238E27FC236}">
                <a16:creationId xmlns:a16="http://schemas.microsoft.com/office/drawing/2014/main" id="{20349F15-2281-479F-9AF5-1B1B5F6F0256}"/>
              </a:ext>
            </a:extLst>
          </p:cNvPr>
          <p:cNvPicPr>
            <a:picLocks noChangeAspect="1"/>
          </p:cNvPicPr>
          <p:nvPr/>
        </p:nvPicPr>
        <p:blipFill>
          <a:blip r:embed="rId4"/>
          <a:stretch>
            <a:fillRect/>
          </a:stretch>
        </p:blipFill>
        <p:spPr>
          <a:xfrm>
            <a:off x="1870536" y="5267829"/>
            <a:ext cx="5086112" cy="1590171"/>
          </a:xfrm>
          <a:prstGeom prst="rect">
            <a:avLst/>
          </a:prstGeom>
        </p:spPr>
      </p:pic>
      <p:pic>
        <p:nvPicPr>
          <p:cNvPr id="7" name="Picture 7">
            <a:extLst>
              <a:ext uri="{FF2B5EF4-FFF2-40B4-BE49-F238E27FC236}">
                <a16:creationId xmlns:a16="http://schemas.microsoft.com/office/drawing/2014/main" id="{420DD257-F40A-45E0-83CC-DF9D3ADDF919}"/>
              </a:ext>
            </a:extLst>
          </p:cNvPr>
          <p:cNvPicPr>
            <a:picLocks noChangeAspect="1"/>
          </p:cNvPicPr>
          <p:nvPr/>
        </p:nvPicPr>
        <p:blipFill>
          <a:blip r:embed="rId5"/>
          <a:stretch>
            <a:fillRect/>
          </a:stretch>
        </p:blipFill>
        <p:spPr>
          <a:xfrm>
            <a:off x="7216486" y="3297438"/>
            <a:ext cx="1927514" cy="1441166"/>
          </a:xfrm>
          <a:prstGeom prst="rect">
            <a:avLst/>
          </a:prstGeom>
        </p:spPr>
      </p:pic>
      <p:pic>
        <p:nvPicPr>
          <p:cNvPr id="4" name="Picture 7">
            <a:extLst>
              <a:ext uri="{FF2B5EF4-FFF2-40B4-BE49-F238E27FC236}">
                <a16:creationId xmlns:a16="http://schemas.microsoft.com/office/drawing/2014/main" id="{6E080F2A-9D62-42B9-9F33-563EFB801531}"/>
              </a:ext>
            </a:extLst>
          </p:cNvPr>
          <p:cNvPicPr>
            <a:picLocks noChangeAspect="1"/>
          </p:cNvPicPr>
          <p:nvPr/>
        </p:nvPicPr>
        <p:blipFill>
          <a:blip r:embed="rId6"/>
          <a:stretch>
            <a:fillRect/>
          </a:stretch>
        </p:blipFill>
        <p:spPr>
          <a:xfrm>
            <a:off x="7320136" y="1348586"/>
            <a:ext cx="1846778" cy="1590051"/>
          </a:xfrm>
          <a:prstGeom prst="rect">
            <a:avLst/>
          </a:prstGeom>
        </p:spPr>
      </p:pic>
      <p:pic>
        <p:nvPicPr>
          <p:cNvPr id="11" name="Picture 10">
            <a:extLst>
              <a:ext uri="{FF2B5EF4-FFF2-40B4-BE49-F238E27FC236}">
                <a16:creationId xmlns:a16="http://schemas.microsoft.com/office/drawing/2014/main" id="{5B81ADD0-8EE0-467E-892D-88B4B4434B73}"/>
              </a:ext>
            </a:extLst>
          </p:cNvPr>
          <p:cNvPicPr>
            <a:picLocks noChangeAspect="1"/>
          </p:cNvPicPr>
          <p:nvPr/>
        </p:nvPicPr>
        <p:blipFill>
          <a:blip r:embed="rId7"/>
          <a:stretch>
            <a:fillRect/>
          </a:stretch>
        </p:blipFill>
        <p:spPr>
          <a:xfrm>
            <a:off x="3719419" y="5142710"/>
            <a:ext cx="2094100" cy="1676949"/>
          </a:xfrm>
          <a:prstGeom prst="rect">
            <a:avLst/>
          </a:prstGeom>
        </p:spPr>
      </p:pic>
      <p:sp>
        <p:nvSpPr>
          <p:cNvPr id="17" name="Content Placeholder 2">
            <a:extLst>
              <a:ext uri="{FF2B5EF4-FFF2-40B4-BE49-F238E27FC236}">
                <a16:creationId xmlns:a16="http://schemas.microsoft.com/office/drawing/2014/main" id="{AD2E949E-CD1E-4ADF-91F2-644341A93C83}"/>
              </a:ext>
            </a:extLst>
          </p:cNvPr>
          <p:cNvSpPr txBox="1">
            <a:spLocks/>
          </p:cNvSpPr>
          <p:nvPr/>
        </p:nvSpPr>
        <p:spPr>
          <a:xfrm>
            <a:off x="246185" y="1212177"/>
            <a:ext cx="7023945" cy="4055649"/>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10000"/>
              </a:lnSpc>
              <a:spcBef>
                <a:spcPts val="500"/>
              </a:spcBef>
              <a:spcAft>
                <a:spcPts val="0"/>
              </a:spcAft>
              <a:buClr>
                <a:srgbClr val="90C226"/>
              </a:buClr>
              <a:buSzPct val="80000"/>
              <a:buFont typeface="Wingdings 3" charset="2"/>
              <a:buNone/>
              <a:tabLst/>
              <a:defRPr/>
            </a:pPr>
            <a:r>
              <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Launched in 2018: </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$13M portfolio, 23 projects </a:t>
            </a:r>
            <a:r>
              <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with USG and partners;</a:t>
            </a:r>
          </a:p>
          <a:p>
            <a:pPr marL="0" marR="0" lvl="0" indent="0" algn="l" defTabSz="457200" rtl="0" eaLnBrk="1" fontAlgn="auto" latinLnBrk="0" hangingPunct="1">
              <a:lnSpc>
                <a:spcPct val="110000"/>
              </a:lnSpc>
              <a:spcBef>
                <a:spcPts val="500"/>
              </a:spcBef>
              <a:spcAft>
                <a:spcPts val="0"/>
              </a:spcAft>
              <a:buClr>
                <a:srgbClr val="90C226"/>
              </a:buClr>
              <a:buSzPct val="80000"/>
              <a:buFont typeface="Wingdings 3" charset="2"/>
              <a:buNone/>
              <a:tabLst/>
              <a:defRPr/>
            </a:pPr>
            <a:r>
              <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10000"/>
              </a:lnSpc>
              <a:spcBef>
                <a:spcPts val="500"/>
              </a:spcBef>
              <a:spcAft>
                <a:spcPts val="0"/>
              </a:spcAft>
              <a:buClr>
                <a:srgbClr val="90C226"/>
              </a:buClr>
              <a:buSzPct val="80000"/>
              <a:buFont typeface="Wingdings 3" charset="2"/>
              <a:buNone/>
              <a:tabLst/>
              <a:defRPr/>
            </a:pPr>
            <a:r>
              <a:rPr kumimoji="0" lang="en-US" sz="1900" b="1" i="0" u="sng" strike="noStrike" kern="1200" cap="none" spc="0" normalizeH="0" baseline="0" noProof="0" dirty="0">
                <a:ln>
                  <a:noFill/>
                </a:ln>
                <a:solidFill>
                  <a:prstClr val="black">
                    <a:lumMod val="75000"/>
                    <a:lumOff val="25000"/>
                  </a:prstClr>
                </a:solidFill>
                <a:effectLst/>
                <a:uLnTx/>
                <a:uFillTx/>
                <a:latin typeface="Arial"/>
                <a:ea typeface="+mn-lt"/>
                <a:cs typeface="Arial"/>
              </a:rPr>
              <a:t>To </a:t>
            </a:r>
            <a:r>
              <a:rPr kumimoji="0" lang="en-US" sz="1900" b="1" i="0" u="sng" strike="noStrike" kern="1200" cap="none" spc="0" normalizeH="0" baseline="0" noProof="0" dirty="0" err="1">
                <a:ln>
                  <a:noFill/>
                </a:ln>
                <a:solidFill>
                  <a:prstClr val="black">
                    <a:lumMod val="75000"/>
                    <a:lumOff val="25000"/>
                  </a:prstClr>
                </a:solidFill>
                <a:effectLst/>
                <a:uLnTx/>
                <a:uFillTx/>
                <a:latin typeface="Arial"/>
                <a:ea typeface="+mn-lt"/>
                <a:cs typeface="Arial"/>
              </a:rPr>
              <a:t>adddress</a:t>
            </a:r>
            <a:r>
              <a:rPr kumimoji="0" lang="en-US" sz="1900" b="1" i="0" u="sng" strike="noStrike" kern="1200" cap="none" spc="0" normalizeH="0" baseline="0" noProof="0" dirty="0">
                <a:ln>
                  <a:noFill/>
                </a:ln>
                <a:solidFill>
                  <a:prstClr val="black">
                    <a:lumMod val="75000"/>
                    <a:lumOff val="25000"/>
                  </a:prstClr>
                </a:solidFill>
                <a:effectLst/>
                <a:uLnTx/>
                <a:uFillTx/>
                <a:latin typeface="Arial"/>
                <a:ea typeface="+mn-lt"/>
                <a:cs typeface="Arial"/>
              </a:rPr>
              <a:t> ASEAN urban challenges to improve quality of life through:</a:t>
            </a:r>
            <a:r>
              <a:rPr kumimoji="0" lang="en-US" sz="1900" b="1" i="0" u="none" strike="noStrike" kern="1200" cap="none" spc="0" normalizeH="0" baseline="0" noProof="0" dirty="0">
                <a:ln>
                  <a:noFill/>
                </a:ln>
                <a:solidFill>
                  <a:prstClr val="black">
                    <a:lumMod val="75000"/>
                    <a:lumOff val="25000"/>
                  </a:prstClr>
                </a:solidFill>
                <a:effectLst/>
                <a:uLnTx/>
                <a:uFillTx/>
                <a:latin typeface="Arial"/>
                <a:ea typeface="+mn-lt"/>
                <a:cs typeface="Arial"/>
              </a:rPr>
              <a:t>  </a:t>
            </a:r>
            <a:r>
              <a:rPr kumimoji="0" lang="en-US" sz="1900" b="0" i="0" u="none" strike="noStrike" kern="1200" cap="none" spc="0" normalizeH="0" baseline="0" noProof="0" dirty="0">
                <a:ln>
                  <a:noFill/>
                </a:ln>
                <a:solidFill>
                  <a:prstClr val="black">
                    <a:lumMod val="75000"/>
                    <a:lumOff val="25000"/>
                  </a:prstClr>
                </a:solidFill>
                <a:effectLst/>
                <a:uLnTx/>
                <a:uFillTx/>
                <a:latin typeface="Arial"/>
                <a:ea typeface="+mn-lt"/>
                <a:cs typeface="Arial"/>
              </a:rPr>
              <a:t>Knowledge sharing, industry practices, expert engagements across urban sectors, </a:t>
            </a:r>
            <a:r>
              <a:rPr kumimoji="0" lang="en-US" sz="1900" b="0" i="0" u="none" strike="noStrike" kern="1200" cap="none" spc="0" normalizeH="0" baseline="0" noProof="0" dirty="0" err="1">
                <a:ln>
                  <a:noFill/>
                </a:ln>
                <a:solidFill>
                  <a:prstClr val="black">
                    <a:lumMod val="75000"/>
                    <a:lumOff val="25000"/>
                  </a:prstClr>
                </a:solidFill>
                <a:effectLst/>
                <a:uLnTx/>
                <a:uFillTx/>
                <a:latin typeface="Arial"/>
                <a:ea typeface="+mn-lt"/>
                <a:cs typeface="Arial"/>
              </a:rPr>
              <a:t>eg</a:t>
            </a:r>
            <a:r>
              <a:rPr kumimoji="0" lang="en-US" sz="1900" b="0" i="0" u="none" strike="noStrike" kern="1200" cap="none" spc="0" normalizeH="0" baseline="0" noProof="0" dirty="0">
                <a:ln>
                  <a:noFill/>
                </a:ln>
                <a:solidFill>
                  <a:prstClr val="black">
                    <a:lumMod val="75000"/>
                    <a:lumOff val="25000"/>
                  </a:prstClr>
                </a:solidFill>
                <a:effectLst/>
                <a:uLnTx/>
                <a:uFillTx/>
                <a:latin typeface="Arial"/>
                <a:ea typeface="+mn-lt"/>
                <a:cs typeface="Arial"/>
              </a:rPr>
              <a:t>:  water, transport, health, energy, etc. </a:t>
            </a:r>
          </a:p>
          <a:p>
            <a:pPr marL="0" marR="0" lvl="0" indent="0" algn="l" defTabSz="457200" rtl="0" eaLnBrk="1" fontAlgn="auto" latinLnBrk="0" hangingPunct="1">
              <a:lnSpc>
                <a:spcPct val="110000"/>
              </a:lnSpc>
              <a:spcBef>
                <a:spcPts val="500"/>
              </a:spcBef>
              <a:spcAft>
                <a:spcPts val="0"/>
              </a:spcAft>
              <a:buClr>
                <a:srgbClr val="90C226"/>
              </a:buClr>
              <a:buSzPct val="80000"/>
              <a:buFont typeface="Wingdings 3" charset="2"/>
              <a:buNone/>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Arial"/>
              <a:ea typeface="+mn-lt"/>
              <a:cs typeface="Arial"/>
            </a:endParaRPr>
          </a:p>
          <a:p>
            <a:pPr marL="0" marR="0" lvl="0" indent="0" algn="l" defTabSz="457200" rtl="0" eaLnBrk="1" fontAlgn="auto" latinLnBrk="0" hangingPunct="1">
              <a:lnSpc>
                <a:spcPct val="110000"/>
              </a:lnSpc>
              <a:spcBef>
                <a:spcPts val="500"/>
              </a:spcBef>
              <a:spcAft>
                <a:spcPts val="0"/>
              </a:spcAft>
              <a:buClr>
                <a:srgbClr val="90C226"/>
              </a:buClr>
              <a:buSzPct val="80000"/>
              <a:buFont typeface="Wingdings 3" charset="2"/>
              <a:buNone/>
              <a:tabLst/>
              <a:defRPr/>
            </a:pP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Climate Action and Finance:</a:t>
            </a:r>
            <a:r>
              <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strengthen sub-national climate action thru net-zero/low-carbon urban systems and innovative solutions for mitigation and urban resiliency; financing thru </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Smart Cities Business Innovation Fund</a:t>
            </a:r>
            <a:endPar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10000"/>
              </a:lnSpc>
              <a:spcBef>
                <a:spcPts val="500"/>
              </a:spcBef>
              <a:spcAft>
                <a:spcPts val="0"/>
              </a:spcAft>
              <a:buClr>
                <a:srgbClr val="90C226"/>
              </a:buClr>
              <a:buSzPct val="80000"/>
              <a:buFont typeface="Wingdings 3" charset="2"/>
              <a:buNone/>
              <a:tabLst/>
              <a:defRPr/>
            </a:pPr>
            <a:endPar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10000"/>
              </a:lnSpc>
              <a:spcBef>
                <a:spcPts val="500"/>
              </a:spcBef>
              <a:spcAft>
                <a:spcPts val="0"/>
              </a:spcAft>
              <a:buClr>
                <a:srgbClr val="90C226"/>
              </a:buClr>
              <a:buSzPct val="80000"/>
              <a:buFont typeface="Wingdings 3" charset="2"/>
              <a:buNone/>
              <a:tabLst/>
              <a:defRPr/>
            </a:pP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Green Economic Recovery:</a:t>
            </a:r>
            <a:r>
              <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circular economy for resource recovery/reuse for sustainability and resiliency, </a:t>
            </a:r>
            <a:r>
              <a:rPr kumimoji="0" lang="en-US" sz="1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eg</a:t>
            </a:r>
            <a:r>
              <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8"/>
              </a:rPr>
              <a:t>Integrated Urban Services Project (OES/NREL)</a:t>
            </a:r>
            <a:r>
              <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342900" marR="0" lvl="0" indent="-342900" algn="l" defTabSz="457200" rtl="0" eaLnBrk="1" fontAlgn="auto" latinLnBrk="0" hangingPunct="1">
              <a:lnSpc>
                <a:spcPct val="110000"/>
              </a:lnSpc>
              <a:spcBef>
                <a:spcPts val="500"/>
              </a:spcBef>
              <a:spcAft>
                <a:spcPts val="0"/>
              </a:spcAft>
              <a:buClr>
                <a:srgbClr val="90C226"/>
              </a:buClr>
              <a:buSzPct val="80000"/>
              <a:buFontTx/>
              <a:buChar char="-"/>
              <a:tabLst/>
              <a:defRPr/>
            </a:pPr>
            <a:endPar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10000"/>
              </a:lnSpc>
              <a:spcBef>
                <a:spcPts val="500"/>
              </a:spcBef>
              <a:spcAft>
                <a:spcPts val="0"/>
              </a:spcAft>
              <a:buClr>
                <a:srgbClr val="90C226"/>
              </a:buClr>
              <a:buSzPct val="80000"/>
              <a:buFont typeface="Wingdings 3" charset="2"/>
              <a:buNone/>
              <a:tabLst/>
              <a:defRPr/>
            </a:pPr>
            <a:r>
              <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Increased U.S. and ASEAN </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Private Sector Engagement:  </a:t>
            </a:r>
            <a:r>
              <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through Commerce activities and seed capital for small businesses/partnerships thru </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Smart Cities Business Innovation Fund;</a:t>
            </a:r>
            <a:endPar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800" b="0" i="0" u="none" strike="noStrike" kern="1200" cap="none" spc="0" normalizeH="0" baseline="0" noProof="0" dirty="0">
              <a:ln>
                <a:noFill/>
              </a:ln>
              <a:solidFill>
                <a:prstClr val="black"/>
              </a:solidFill>
              <a:effectLst/>
              <a:uLnTx/>
              <a:uFillTx/>
              <a:latin typeface="MercurySSm-Bold-Pro_Web"/>
              <a:ea typeface="+mn-ea"/>
              <a:cs typeface="+mn-cs"/>
            </a:endParaRPr>
          </a:p>
          <a:p>
            <a:pPr marL="342900" marR="0" lvl="0" indent="-342900" algn="l" defTabSz="914318" rtl="0" eaLnBrk="1" fontAlgn="auto" latinLnBrk="0" hangingPunct="1">
              <a:lnSpc>
                <a:spcPct val="100000"/>
              </a:lnSpc>
              <a:spcBef>
                <a:spcPts val="0"/>
              </a:spcBef>
              <a:spcAft>
                <a:spcPts val="0"/>
              </a:spcAft>
              <a:buClrTx/>
              <a:buSzTx/>
              <a:buFontTx/>
              <a:buChar char="-"/>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342900" marR="0" lvl="0" indent="-342900" algn="l" defTabSz="914318" rtl="0" eaLnBrk="1" fontAlgn="auto" latinLnBrk="0" hangingPunct="1">
              <a:lnSpc>
                <a:spcPct val="100000"/>
              </a:lnSpc>
              <a:spcBef>
                <a:spcPts val="0"/>
              </a:spcBef>
              <a:spcAft>
                <a:spcPts val="0"/>
              </a:spcAft>
              <a:buClrTx/>
              <a:buSzTx/>
              <a:buFontTx/>
              <a:buChar char="-"/>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342900" marR="0" lvl="0" indent="-342900" algn="l" defTabSz="914318" rtl="0" eaLnBrk="1" fontAlgn="auto" latinLnBrk="0" hangingPunct="1">
              <a:lnSpc>
                <a:spcPct val="100000"/>
              </a:lnSpc>
              <a:spcBef>
                <a:spcPts val="0"/>
              </a:spcBef>
              <a:spcAft>
                <a:spcPts val="0"/>
              </a:spcAft>
              <a:buClrTx/>
              <a:buSzTx/>
              <a:buFontTx/>
              <a:buChar char="-"/>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800" b="0" i="0" u="none" strike="noStrike" kern="1200" cap="none" spc="0" normalizeH="0" baseline="0" noProof="0" dirty="0">
              <a:ln>
                <a:noFill/>
              </a:ln>
              <a:solidFill>
                <a:sysClr val="window" lastClr="FFFFFF"/>
              </a:solidFill>
              <a:effectLst/>
              <a:uLnTx/>
              <a:uFillTx/>
              <a:latin typeface="MercurySSm-Bold-Pro_Web"/>
              <a:ea typeface="+mn-ea"/>
              <a:cs typeface="+mn-cs"/>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800" b="0" i="0" u="none" strike="noStrike" kern="1200" cap="none" spc="0" normalizeH="0" baseline="0" noProof="0" dirty="0">
              <a:ln>
                <a:noFill/>
              </a:ln>
              <a:solidFill>
                <a:sysClr val="window" lastClr="FFFFFF">
                  <a:lumMod val="75000"/>
                  <a:lumOff val="25000"/>
                </a:sysClr>
              </a:solidFill>
              <a:effectLst/>
              <a:uLnTx/>
              <a:uFillTx/>
              <a:latin typeface="Trebuchet MS" panose="020B0603020202020204"/>
              <a:ea typeface="+mn-ea"/>
              <a:cs typeface="+mn-cs"/>
            </a:endParaRPr>
          </a:p>
        </p:txBody>
      </p:sp>
      <p:pic>
        <p:nvPicPr>
          <p:cNvPr id="1026" name="Picture 2" descr="Department of Transportation">
            <a:extLst>
              <a:ext uri="{FF2B5EF4-FFF2-40B4-BE49-F238E27FC236}">
                <a16:creationId xmlns:a16="http://schemas.microsoft.com/office/drawing/2014/main" id="{FEE88F33-1235-4391-AE74-359CA23B05E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1716" t="-1595" r="15062" b="76"/>
          <a:stretch/>
        </p:blipFill>
        <p:spPr bwMode="auto">
          <a:xfrm>
            <a:off x="402626" y="5321275"/>
            <a:ext cx="1532854" cy="1483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438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Diagram&#10;&#10;Description automatically generated with medium confidence">
            <a:extLst>
              <a:ext uri="{FF2B5EF4-FFF2-40B4-BE49-F238E27FC236}">
                <a16:creationId xmlns:a16="http://schemas.microsoft.com/office/drawing/2014/main" id="{B09FC340-EEDA-4702-AA89-B456CA219062}"/>
              </a:ext>
            </a:extLst>
          </p:cNvPr>
          <p:cNvPicPr>
            <a:picLocks noGrp="1" noChangeAspect="1"/>
          </p:cNvPicPr>
          <p:nvPr>
            <p:ph idx="1"/>
          </p:nvPr>
        </p:nvPicPr>
        <p:blipFill rotWithShape="1">
          <a:blip r:embed="rId3"/>
          <a:srcRect t="18"/>
          <a:stretch/>
        </p:blipFill>
        <p:spPr>
          <a:xfrm>
            <a:off x="20" y="1282"/>
            <a:ext cx="9143980" cy="6856718"/>
          </a:xfrm>
          <a:prstGeom prst="rect">
            <a:avLst/>
          </a:prstGeom>
        </p:spPr>
      </p:pic>
      <p:sp>
        <p:nvSpPr>
          <p:cNvPr id="4" name="Slide Number Placeholder 3">
            <a:extLst>
              <a:ext uri="{FF2B5EF4-FFF2-40B4-BE49-F238E27FC236}">
                <a16:creationId xmlns:a16="http://schemas.microsoft.com/office/drawing/2014/main" id="{CF08B24B-D8F9-4458-934C-1A357D7ABD8E}"/>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8B92AE2D-226C-4C7F-9343-50C873BD521D}" type="slidenum">
              <a:rPr lang="en-US">
                <a:solidFill>
                  <a:srgbClr val="FFFFFF"/>
                </a:solidFill>
              </a:rPr>
              <a:pPr defTabSz="914400">
                <a:spcAft>
                  <a:spcPts val="600"/>
                </a:spcAft>
              </a:pPr>
              <a:t>3</a:t>
            </a:fld>
            <a:endParaRPr lang="en-US">
              <a:solidFill>
                <a:srgbClr val="FFFFFF"/>
              </a:solidFill>
            </a:endParaRPr>
          </a:p>
        </p:txBody>
      </p:sp>
    </p:spTree>
    <p:extLst>
      <p:ext uri="{BB962C8B-B14F-4D97-AF65-F5344CB8AC3E}">
        <p14:creationId xmlns:p14="http://schemas.microsoft.com/office/powerpoint/2010/main" val="23449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ECA61-8874-40B3-8EB7-64B8B46BE0BA}"/>
              </a:ext>
            </a:extLst>
          </p:cNvPr>
          <p:cNvSpPr>
            <a:spLocks noGrp="1"/>
          </p:cNvSpPr>
          <p:nvPr>
            <p:ph type="title"/>
          </p:nvPr>
        </p:nvSpPr>
        <p:spPr>
          <a:xfrm>
            <a:off x="243840" y="163271"/>
            <a:ext cx="8236634" cy="1089953"/>
          </a:xfrm>
        </p:spPr>
        <p:txBody>
          <a:bodyPr>
            <a:noAutofit/>
          </a:bodyPr>
          <a:lstStyle/>
          <a:p>
            <a:pPr algn="ctr"/>
            <a:r>
              <a:rPr lang="en-US" sz="3200" dirty="0">
                <a:latin typeface="Arial" panose="020B0604020202020204" pitchFamily="34" charset="0"/>
                <a:cs typeface="Arial" panose="020B0604020202020204" pitchFamily="34" charset="0"/>
              </a:rPr>
              <a:t>Indo-Pacific ASEAN Trends</a:t>
            </a:r>
          </a:p>
        </p:txBody>
      </p:sp>
      <p:sp>
        <p:nvSpPr>
          <p:cNvPr id="3" name="Content Placeholder 2">
            <a:extLst>
              <a:ext uri="{FF2B5EF4-FFF2-40B4-BE49-F238E27FC236}">
                <a16:creationId xmlns:a16="http://schemas.microsoft.com/office/drawing/2014/main" id="{8E7BFBF6-B2E9-4B23-9B64-2A4FAECC1F64}"/>
              </a:ext>
            </a:extLst>
          </p:cNvPr>
          <p:cNvSpPr>
            <a:spLocks noGrp="1"/>
          </p:cNvSpPr>
          <p:nvPr>
            <p:ph idx="1"/>
          </p:nvPr>
        </p:nvSpPr>
        <p:spPr>
          <a:xfrm>
            <a:off x="609600" y="1253224"/>
            <a:ext cx="7620000" cy="4447185"/>
          </a:xfrm>
        </p:spPr>
        <p:txBody>
          <a:bodyPr>
            <a:normAutofit/>
          </a:bodyPr>
          <a:lstStyle/>
          <a:p>
            <a:r>
              <a:rPr lang="en-US" sz="4000" dirty="0">
                <a:latin typeface="Arial" panose="020B0604020202020204" pitchFamily="34" charset="0"/>
                <a:cs typeface="Arial" panose="020B0604020202020204" pitchFamily="34" charset="0"/>
              </a:rPr>
              <a:t>Urbanization </a:t>
            </a:r>
          </a:p>
          <a:p>
            <a:r>
              <a:rPr lang="en-US" sz="4000" dirty="0">
                <a:latin typeface="Arial" panose="020B0604020202020204" pitchFamily="34" charset="0"/>
                <a:cs typeface="Arial" panose="020B0604020202020204" pitchFamily="34" charset="0"/>
              </a:rPr>
              <a:t>Climate Change </a:t>
            </a:r>
          </a:p>
          <a:p>
            <a:r>
              <a:rPr lang="en-US" sz="4000" dirty="0">
                <a:latin typeface="Arial" panose="020B0604020202020204" pitchFamily="34" charset="0"/>
                <a:cs typeface="Arial" panose="020B0604020202020204" pitchFamily="34" charset="0"/>
              </a:rPr>
              <a:t>Biodiversity Loss</a:t>
            </a:r>
          </a:p>
          <a:p>
            <a:r>
              <a:rPr lang="en-US" sz="4000" dirty="0">
                <a:latin typeface="Arial" panose="020B0604020202020204" pitchFamily="34" charset="0"/>
                <a:cs typeface="Arial" panose="020B0604020202020204" pitchFamily="34" charset="0"/>
              </a:rPr>
              <a:t>Dam Construction</a:t>
            </a:r>
          </a:p>
          <a:p>
            <a:r>
              <a:rPr lang="en-US" sz="4000" dirty="0">
                <a:latin typeface="Arial" panose="020B0604020202020204" pitchFamily="34" charset="0"/>
                <a:cs typeface="Arial" panose="020B0604020202020204" pitchFamily="34" charset="0"/>
              </a:rPr>
              <a:t>Health Impacts </a:t>
            </a:r>
          </a:p>
          <a:p>
            <a:r>
              <a:rPr lang="en-US" sz="4000" dirty="0">
                <a:latin typeface="Arial" panose="020B0604020202020204" pitchFamily="34" charset="0"/>
                <a:cs typeface="Arial" panose="020B0604020202020204" pitchFamily="34" charset="0"/>
              </a:rPr>
              <a:t>Fourth Industrial Revolution</a:t>
            </a:r>
          </a:p>
        </p:txBody>
      </p:sp>
      <p:sp>
        <p:nvSpPr>
          <p:cNvPr id="4" name="Slide Number Placeholder 3">
            <a:extLst>
              <a:ext uri="{FF2B5EF4-FFF2-40B4-BE49-F238E27FC236}">
                <a16:creationId xmlns:a16="http://schemas.microsoft.com/office/drawing/2014/main" id="{DEE1586B-1CC1-4EED-9DD6-EAAC38B6E3F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92AE2D-226C-4C7F-9343-50C873BD521D}" type="slidenum">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782145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ECA61-8874-40B3-8EB7-64B8B46BE0BA}"/>
              </a:ext>
            </a:extLst>
          </p:cNvPr>
          <p:cNvSpPr>
            <a:spLocks noGrp="1"/>
          </p:cNvSpPr>
          <p:nvPr>
            <p:ph type="title"/>
          </p:nvPr>
        </p:nvSpPr>
        <p:spPr>
          <a:xfrm>
            <a:off x="297766" y="184372"/>
            <a:ext cx="8236634" cy="1320800"/>
          </a:xfrm>
        </p:spPr>
        <p:txBody>
          <a:bodyPr>
            <a:noAutofit/>
          </a:bodyPr>
          <a:lstStyle/>
          <a:p>
            <a:pPr algn="ctr"/>
            <a:r>
              <a:rPr lang="en-US" sz="4000" dirty="0">
                <a:latin typeface="Arial" panose="020B0604020202020204" pitchFamily="34" charset="0"/>
                <a:cs typeface="Arial" panose="020B0604020202020204" pitchFamily="34" charset="0"/>
              </a:rPr>
              <a:t>Smart Sustainable Cities Tools </a:t>
            </a:r>
            <a:r>
              <a:rPr lang="en-US" sz="4000" dirty="0"/>
              <a:t>	</a:t>
            </a:r>
            <a:endParaRPr lang="en-US" sz="3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E7BFBF6-B2E9-4B23-9B64-2A4FAECC1F64}"/>
              </a:ext>
            </a:extLst>
          </p:cNvPr>
          <p:cNvSpPr>
            <a:spLocks noGrp="1"/>
          </p:cNvSpPr>
          <p:nvPr>
            <p:ph idx="1"/>
          </p:nvPr>
        </p:nvSpPr>
        <p:spPr>
          <a:xfrm>
            <a:off x="609600" y="1505172"/>
            <a:ext cx="6656363" cy="4788139"/>
          </a:xfrm>
        </p:spPr>
        <p:txBody>
          <a:bodyPr>
            <a:normAutofit fontScale="47500" lnSpcReduction="20000"/>
          </a:bodyPr>
          <a:lstStyle/>
          <a:p>
            <a:r>
              <a:rPr lang="en-US" sz="6000" dirty="0">
                <a:latin typeface="Arial" panose="020B0604020202020204" pitchFamily="34" charset="0"/>
                <a:cs typeface="Arial" panose="020B0604020202020204" pitchFamily="34" charset="0"/>
              </a:rPr>
              <a:t>Comprehensive Urban Planning</a:t>
            </a:r>
          </a:p>
          <a:p>
            <a:r>
              <a:rPr lang="en-US" sz="6000" dirty="0">
                <a:latin typeface="Arial" panose="020B0604020202020204" pitchFamily="34" charset="0"/>
                <a:cs typeface="Arial" panose="020B0604020202020204" pitchFamily="34" charset="0"/>
              </a:rPr>
              <a:t>Sustainable, Biophilic/Green Design</a:t>
            </a:r>
          </a:p>
          <a:p>
            <a:r>
              <a:rPr lang="en-US" sz="6000" dirty="0">
                <a:latin typeface="Arial" panose="020B0604020202020204" pitchFamily="34" charset="0"/>
                <a:cs typeface="Arial" panose="020B0604020202020204" pitchFamily="34" charset="0"/>
              </a:rPr>
              <a:t>Policy – forward-looking</a:t>
            </a:r>
          </a:p>
          <a:p>
            <a:r>
              <a:rPr lang="en-US" sz="6000" dirty="0">
                <a:latin typeface="Arial" panose="020B0604020202020204" pitchFamily="34" charset="0"/>
                <a:cs typeface="Arial" panose="020B0604020202020204" pitchFamily="34" charset="0"/>
              </a:rPr>
              <a:t>Innovation, technology and ICT</a:t>
            </a:r>
          </a:p>
          <a:p>
            <a:r>
              <a:rPr lang="en-US" sz="6000" dirty="0">
                <a:latin typeface="Arial" panose="020B0604020202020204" pitchFamily="34" charset="0"/>
                <a:cs typeface="Arial" panose="020B0604020202020204" pitchFamily="34" charset="0"/>
              </a:rPr>
              <a:t>Nature-based Solutions, </a:t>
            </a:r>
            <a:r>
              <a:rPr lang="en-US" sz="6000" dirty="0" err="1">
                <a:latin typeface="Arial" panose="020B0604020202020204" pitchFamily="34" charset="0"/>
                <a:cs typeface="Arial" panose="020B0604020202020204" pitchFamily="34" charset="0"/>
              </a:rPr>
              <a:t>eg</a:t>
            </a:r>
            <a:r>
              <a:rPr lang="en-US" sz="6000" dirty="0">
                <a:latin typeface="Arial" panose="020B0604020202020204" pitchFamily="34" charset="0"/>
                <a:cs typeface="Arial" panose="020B0604020202020204" pitchFamily="34" charset="0"/>
              </a:rPr>
              <a:t>:  Green Infrastructure, </a:t>
            </a:r>
            <a:r>
              <a:rPr lang="en-US" sz="6000" dirty="0">
                <a:solidFill>
                  <a:srgbClr val="FEFFFF"/>
                </a:solidFill>
                <a:latin typeface="Arial" panose="020B0604020202020204" pitchFamily="34" charset="0"/>
                <a:cs typeface="Arial" panose="020B0604020202020204" pitchFamily="34" charset="0"/>
              </a:rPr>
              <a:t>bio-retention parks</a:t>
            </a:r>
            <a:endParaRPr lang="en-US" sz="6000" dirty="0">
              <a:latin typeface="Arial" panose="020B0604020202020204" pitchFamily="34" charset="0"/>
              <a:cs typeface="Arial" panose="020B0604020202020204" pitchFamily="34" charset="0"/>
            </a:endParaRPr>
          </a:p>
          <a:p>
            <a:r>
              <a:rPr lang="en-US" sz="6000" dirty="0">
                <a:latin typeface="Arial" panose="020B0604020202020204" pitchFamily="34" charset="0"/>
                <a:cs typeface="Arial" panose="020B0604020202020204" pitchFamily="34" charset="0"/>
              </a:rPr>
              <a:t>New Economic/Financing Models Circular Economy Principles </a:t>
            </a:r>
          </a:p>
          <a:p>
            <a:r>
              <a:rPr lang="en-US" sz="6000" dirty="0">
                <a:latin typeface="Arial" panose="020B0604020202020204" pitchFamily="34" charset="0"/>
                <a:cs typeface="Arial" panose="020B0604020202020204" pitchFamily="34" charset="0"/>
              </a:rPr>
              <a:t>Communication and Governance Structures, </a:t>
            </a:r>
            <a:r>
              <a:rPr lang="en-US" sz="6000" dirty="0" err="1">
                <a:latin typeface="Arial" panose="020B0604020202020204" pitchFamily="34" charset="0"/>
                <a:cs typeface="Arial" panose="020B0604020202020204" pitchFamily="34" charset="0"/>
              </a:rPr>
              <a:t>eg</a:t>
            </a:r>
            <a:r>
              <a:rPr lang="en-US" sz="6000" dirty="0">
                <a:latin typeface="Arial" panose="020B0604020202020204" pitchFamily="34" charset="0"/>
                <a:cs typeface="Arial" panose="020B0604020202020204" pitchFamily="34" charset="0"/>
              </a:rPr>
              <a:t>:  e-government</a:t>
            </a:r>
          </a:p>
          <a:p>
            <a:endParaRPr lang="en-US" sz="4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EE1586B-1CC1-4EED-9DD6-EAAC38B6E3F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92AE2D-226C-4C7F-9343-50C873BD521D}" type="slidenum">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581780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FC79A-564E-4C35-982F-4F5B0207A81C}"/>
              </a:ext>
            </a:extLst>
          </p:cNvPr>
          <p:cNvSpPr>
            <a:spLocks noGrp="1"/>
          </p:cNvSpPr>
          <p:nvPr>
            <p:ph type="title"/>
          </p:nvPr>
        </p:nvSpPr>
        <p:spPr>
          <a:xfrm>
            <a:off x="180746" y="2051222"/>
            <a:ext cx="3129230" cy="4390767"/>
          </a:xfrm>
          <a:noFill/>
        </p:spPr>
        <p:txBody>
          <a:bodyPr vert="horz" lIns="91440" tIns="45720" rIns="91440" bIns="45720" rtlCol="0" anchor="b">
            <a:normAutofit fontScale="90000"/>
          </a:bodyPr>
          <a:lstStyle/>
          <a:p>
            <a:pPr algn="l" defTabSz="914400">
              <a:lnSpc>
                <a:spcPct val="90000"/>
              </a:lnSpc>
            </a:pPr>
            <a:r>
              <a:rPr lang="en-US" sz="2400" dirty="0">
                <a:solidFill>
                  <a:schemeClr val="bg1"/>
                </a:solidFill>
              </a:rPr>
              <a:t> </a:t>
            </a:r>
            <a:br>
              <a:rPr lang="en-US" sz="2400" dirty="0">
                <a:solidFill>
                  <a:schemeClr val="bg1"/>
                </a:solidFill>
              </a:rPr>
            </a:br>
            <a:br>
              <a:rPr lang="en-US" sz="2400" dirty="0">
                <a:solidFill>
                  <a:schemeClr val="tx1"/>
                </a:solidFill>
              </a:rPr>
            </a:br>
            <a:br>
              <a:rPr lang="en-US" sz="2400" dirty="0">
                <a:solidFill>
                  <a:schemeClr val="tx1"/>
                </a:solidFill>
              </a:rPr>
            </a:br>
            <a:r>
              <a:rPr lang="en-US" sz="2400" b="1" dirty="0">
                <a:solidFill>
                  <a:schemeClr val="tx1"/>
                </a:solidFill>
                <a:latin typeface="Arial" panose="020B0604020202020204" pitchFamily="34" charset="0"/>
                <a:cs typeface="Arial" panose="020B0604020202020204" pitchFamily="34" charset="0"/>
              </a:rPr>
              <a:t>VALUE OF INTEGRATED MASTER PLANNING AND DEVELOPMENT </a:t>
            </a:r>
            <a:br>
              <a:rPr lang="en-US" sz="2400" dirty="0">
                <a:solidFill>
                  <a:schemeClr val="bg1"/>
                </a:solidFill>
                <a:latin typeface="Arial" panose="020B0604020202020204" pitchFamily="34" charset="0"/>
                <a:cs typeface="Arial" panose="020B0604020202020204" pitchFamily="34" charset="0"/>
              </a:rPr>
            </a:br>
            <a:br>
              <a:rPr lang="en-US" sz="2400" dirty="0">
                <a:solidFill>
                  <a:schemeClr val="bg1"/>
                </a:solidFill>
                <a:latin typeface="Arial" panose="020B0604020202020204" pitchFamily="34" charset="0"/>
                <a:cs typeface="Arial" panose="020B0604020202020204" pitchFamily="34" charset="0"/>
              </a:rPr>
            </a:br>
            <a:br>
              <a:rPr lang="en-US" sz="2400" dirty="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Chattanooga Climate Action Plan:</a:t>
            </a:r>
            <a:r>
              <a:rPr lang="en-US" sz="1200" b="0" i="1" u="none" strike="noStrike" dirty="0">
                <a:solidFill>
                  <a:srgbClr val="FFFFFF"/>
                </a:solidFill>
                <a:effectLst/>
                <a:latin typeface="Arial" panose="020B0604020202020204" pitchFamily="34" charset="0"/>
              </a:rPr>
              <a:t>(before (top photo) and after (bottom)</a:t>
            </a:r>
            <a:r>
              <a:rPr lang="en-US" sz="1200" b="0" i="0" u="none" strike="noStrike" dirty="0">
                <a:solidFill>
                  <a:srgbClr val="FFFFFF"/>
                </a:solidFill>
                <a:effectLst/>
                <a:latin typeface="Arial" panose="020B0604020202020204" pitchFamily="34" charset="0"/>
              </a:rPr>
              <a:t>:</a:t>
            </a:r>
            <a:r>
              <a:rPr lang="en-US" sz="1200" b="0" i="0" dirty="0">
                <a:solidFill>
                  <a:srgbClr val="000000"/>
                </a:solidFill>
                <a:effectLst/>
                <a:latin typeface="Arial" panose="020B0604020202020204" pitchFamily="34" charset="0"/>
              </a:rPr>
              <a:t>​</a:t>
            </a:r>
            <a:br>
              <a:rPr lang="en-US" sz="1200" b="0" i="0" dirty="0">
                <a:solidFill>
                  <a:srgbClr val="000000"/>
                </a:solidFill>
                <a:effectLst/>
                <a:latin typeface="Arial" panose="020B0604020202020204" pitchFamily="34" charset="0"/>
              </a:rPr>
            </a:br>
            <a:br>
              <a:rPr lang="en-US" sz="2400" dirty="0">
                <a:solidFill>
                  <a:schemeClr val="tx1"/>
                </a:solidFill>
                <a:latin typeface="Arial" panose="020B0604020202020204" pitchFamily="34" charset="0"/>
                <a:cs typeface="Arial" panose="020B0604020202020204" pitchFamily="34" charset="0"/>
              </a:rPr>
            </a:br>
            <a:br>
              <a:rPr lang="en-US" sz="2400" dirty="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  Energy Efficiency</a:t>
            </a:r>
            <a:br>
              <a:rPr lang="en-US" sz="2400" dirty="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 </a:t>
            </a:r>
            <a:br>
              <a:rPr lang="en-US" sz="2400" dirty="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  Education and Policy</a:t>
            </a:r>
            <a:br>
              <a:rPr lang="en-US" sz="2400" dirty="0">
                <a:solidFill>
                  <a:schemeClr val="tx1"/>
                </a:solidFill>
                <a:latin typeface="Arial" panose="020B0604020202020204" pitchFamily="34" charset="0"/>
                <a:cs typeface="Arial" panose="020B0604020202020204" pitchFamily="34" charset="0"/>
              </a:rPr>
            </a:br>
            <a:br>
              <a:rPr lang="en-US" sz="2400" dirty="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  Healthy Communities</a:t>
            </a:r>
            <a:br>
              <a:rPr lang="en-US" sz="2400" dirty="0">
                <a:solidFill>
                  <a:schemeClr val="tx1"/>
                </a:solidFill>
                <a:latin typeface="Arial" panose="020B0604020202020204" pitchFamily="34" charset="0"/>
                <a:cs typeface="Arial" panose="020B0604020202020204" pitchFamily="34" charset="0"/>
              </a:rPr>
            </a:br>
            <a:br>
              <a:rPr lang="en-US" sz="2400" dirty="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 Natural Resources</a:t>
            </a:r>
            <a:br>
              <a:rPr lang="en-US" sz="2400" dirty="0">
                <a:solidFill>
                  <a:schemeClr val="tx1"/>
                </a:solidFill>
                <a:latin typeface="Arial" panose="020B0604020202020204" pitchFamily="34" charset="0"/>
                <a:cs typeface="Arial" panose="020B0604020202020204" pitchFamily="34" charset="0"/>
              </a:rPr>
            </a:br>
            <a:br>
              <a:rPr lang="en-US" sz="2400" dirty="0">
                <a:solidFill>
                  <a:schemeClr val="tx1"/>
                </a:solidFill>
                <a:latin typeface="Arial" panose="020B0604020202020204" pitchFamily="34" charset="0"/>
                <a:cs typeface="Arial" panose="020B0604020202020204" pitchFamily="34" charset="0"/>
              </a:rPr>
            </a:br>
            <a:br>
              <a:rPr lang="en-US" sz="2400" dirty="0">
                <a:solidFill>
                  <a:schemeClr val="tx1"/>
                </a:solidFill>
                <a:latin typeface="Arial" panose="020B0604020202020204" pitchFamily="34" charset="0"/>
                <a:cs typeface="Arial" panose="020B0604020202020204" pitchFamily="34" charset="0"/>
              </a:rPr>
            </a:br>
            <a:endParaRPr lang="en-US" sz="2400" dirty="0">
              <a:solidFill>
                <a:schemeClr val="tx1"/>
              </a:solidFill>
              <a:latin typeface="Arial" panose="020B0604020202020204" pitchFamily="34" charset="0"/>
              <a:cs typeface="Arial" panose="020B0604020202020204" pitchFamily="34" charset="0"/>
            </a:endParaRPr>
          </a:p>
        </p:txBody>
      </p:sp>
      <p:pic>
        <p:nvPicPr>
          <p:cNvPr id="6" name="Content Placeholder 5">
            <a:extLst>
              <a:ext uri="{FF2B5EF4-FFF2-40B4-BE49-F238E27FC236}">
                <a16:creationId xmlns:a16="http://schemas.microsoft.com/office/drawing/2014/main" id="{1506EECC-5735-4B87-8221-AB4AF0A262CC}"/>
              </a:ext>
            </a:extLst>
          </p:cNvPr>
          <p:cNvPicPr>
            <a:picLocks noGrp="1" noChangeAspect="1"/>
          </p:cNvPicPr>
          <p:nvPr>
            <p:ph idx="1"/>
          </p:nvPr>
        </p:nvPicPr>
        <p:blipFill rotWithShape="1">
          <a:blip r:embed="rId2"/>
          <a:srcRect t="7805" r="-2" b="-2"/>
          <a:stretch/>
        </p:blipFill>
        <p:spPr>
          <a:xfrm>
            <a:off x="3490722" y="10"/>
            <a:ext cx="5653278" cy="6857990"/>
          </a:xfrm>
          <a:prstGeom prst="rect">
            <a:avLst/>
          </a:prstGeom>
        </p:spPr>
      </p:pic>
      <p:sp>
        <p:nvSpPr>
          <p:cNvPr id="4" name="Slide Number Placeholder 3">
            <a:extLst>
              <a:ext uri="{FF2B5EF4-FFF2-40B4-BE49-F238E27FC236}">
                <a16:creationId xmlns:a16="http://schemas.microsoft.com/office/drawing/2014/main" id="{4C1BB9D6-2A7C-4C19-98A7-D2F503D08313}"/>
              </a:ext>
            </a:extLst>
          </p:cNvPr>
          <p:cNvSpPr>
            <a:spLocks noGrp="1"/>
          </p:cNvSpPr>
          <p:nvPr>
            <p:ph type="sldNum" sz="quarter" idx="12"/>
          </p:nvPr>
        </p:nvSpPr>
        <p:spPr>
          <a:xfrm>
            <a:off x="8194857" y="6356350"/>
            <a:ext cx="469082" cy="365125"/>
          </a:xfrm>
          <a:noFill/>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B92AE2D-226C-4C7F-9343-50C873BD521D}" type="slidenum">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4306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FC79A-564E-4C35-982F-4F5B0207A81C}"/>
              </a:ext>
            </a:extLst>
          </p:cNvPr>
          <p:cNvSpPr>
            <a:spLocks noGrp="1"/>
          </p:cNvSpPr>
          <p:nvPr>
            <p:ph type="title"/>
          </p:nvPr>
        </p:nvSpPr>
        <p:spPr>
          <a:xfrm>
            <a:off x="157163" y="228601"/>
            <a:ext cx="2900362" cy="7304908"/>
          </a:xfrm>
          <a:noFill/>
        </p:spPr>
        <p:txBody>
          <a:bodyPr vert="horz" lIns="91440" tIns="45720" rIns="91440" bIns="45720" rtlCol="0" anchor="b">
            <a:normAutofit fontScale="90000"/>
          </a:bodyPr>
          <a:lstStyle/>
          <a:p>
            <a:pPr algn="ctr" defTabSz="914400">
              <a:lnSpc>
                <a:spcPct val="90000"/>
              </a:lnSpc>
            </a:pPr>
            <a:br>
              <a:rPr lang="en-US" sz="2400" b="1" dirty="0">
                <a:solidFill>
                  <a:schemeClr val="bg1"/>
                </a:solidFill>
              </a:rPr>
            </a:br>
            <a:br>
              <a:rPr lang="en-US" sz="2400" b="1" dirty="0">
                <a:solidFill>
                  <a:schemeClr val="bg1"/>
                </a:solidFill>
              </a:rPr>
            </a:br>
            <a:br>
              <a:rPr lang="en-US" sz="2400" b="1" dirty="0">
                <a:solidFill>
                  <a:schemeClr val="bg1"/>
                </a:solidFill>
              </a:rPr>
            </a:br>
            <a:br>
              <a:rPr lang="en-US" sz="2400" b="1" dirty="0">
                <a:solidFill>
                  <a:schemeClr val="bg1"/>
                </a:solidFill>
              </a:rPr>
            </a:br>
            <a:r>
              <a:rPr lang="en-US" sz="2400" b="1" dirty="0">
                <a:solidFill>
                  <a:schemeClr val="tx1"/>
                </a:solidFill>
                <a:latin typeface="Arial" panose="020B0604020202020204" pitchFamily="34" charset="0"/>
                <a:cs typeface="Arial" panose="020B0604020202020204" pitchFamily="34" charset="0"/>
              </a:rPr>
              <a:t>PUBLIC HEALTH</a:t>
            </a:r>
            <a:br>
              <a:rPr lang="en-US" sz="2400" b="1" dirty="0">
                <a:solidFill>
                  <a:schemeClr val="tx1"/>
                </a:solidFill>
                <a:latin typeface="Arial" panose="020B0604020202020204" pitchFamily="34" charset="0"/>
                <a:cs typeface="Arial" panose="020B0604020202020204" pitchFamily="34" charset="0"/>
              </a:rPr>
            </a:br>
            <a:r>
              <a:rPr lang="en-US" sz="2400" b="1" u="sng" dirty="0">
                <a:solidFill>
                  <a:schemeClr val="tx1"/>
                </a:solidFill>
                <a:latin typeface="Arial" panose="020B0604020202020204" pitchFamily="34" charset="0"/>
                <a:cs typeface="Arial" panose="020B0604020202020204" pitchFamily="34" charset="0"/>
              </a:rPr>
              <a:t>Solutions</a:t>
            </a:r>
            <a:br>
              <a:rPr lang="en-US" sz="2400" b="1" dirty="0">
                <a:solidFill>
                  <a:schemeClr val="tx1"/>
                </a:solidFill>
                <a:latin typeface="Arial" panose="020B0604020202020204" pitchFamily="34" charset="0"/>
                <a:cs typeface="Arial" panose="020B0604020202020204" pitchFamily="34" charset="0"/>
              </a:rPr>
            </a:br>
            <a:br>
              <a:rPr lang="en-US" sz="2400" b="1" dirty="0">
                <a:solidFill>
                  <a:schemeClr val="tx1"/>
                </a:solidFill>
                <a:latin typeface="Arial" panose="020B0604020202020204" pitchFamily="34" charset="0"/>
                <a:cs typeface="Arial" panose="020B0604020202020204" pitchFamily="34" charset="0"/>
              </a:rPr>
            </a:br>
            <a:r>
              <a:rPr lang="en-US" sz="2400" b="1" dirty="0">
                <a:solidFill>
                  <a:schemeClr val="tx1"/>
                </a:solidFill>
                <a:latin typeface="Arial" panose="020B0604020202020204" pitchFamily="34" charset="0"/>
                <a:cs typeface="Arial" panose="020B0604020202020204" pitchFamily="34" charset="0"/>
              </a:rPr>
              <a:t>- </a:t>
            </a:r>
            <a:r>
              <a:rPr lang="en-US" sz="2000" b="1" dirty="0">
                <a:solidFill>
                  <a:schemeClr val="tx1"/>
                </a:solidFill>
                <a:latin typeface="Arial" panose="020B0604020202020204" pitchFamily="34" charset="0"/>
                <a:cs typeface="Arial" panose="020B0604020202020204" pitchFamily="34" charset="0"/>
              </a:rPr>
              <a:t>A</a:t>
            </a:r>
            <a:r>
              <a:rPr lang="en-US" sz="2000" b="0" i="0" dirty="0">
                <a:solidFill>
                  <a:schemeClr val="tx1"/>
                </a:solidFill>
                <a:effectLst/>
                <a:latin typeface="Arial" panose="020B0604020202020204" pitchFamily="34" charset="0"/>
                <a:cs typeface="Arial" panose="020B0604020202020204" pitchFamily="34" charset="0"/>
              </a:rPr>
              <a:t>ir pollution kills more people than tuberculosis, HIV/AIDS, and malaria combined</a:t>
            </a:r>
            <a:br>
              <a:rPr lang="en-US" sz="2000" b="0" i="0" dirty="0">
                <a:solidFill>
                  <a:schemeClr val="tx1"/>
                </a:solidFill>
                <a:effectLst/>
                <a:latin typeface="Arial" panose="020B0604020202020204" pitchFamily="34" charset="0"/>
                <a:cs typeface="Arial" panose="020B0604020202020204" pitchFamily="34" charset="0"/>
              </a:rPr>
            </a:br>
            <a:br>
              <a:rPr lang="en-US" sz="2000" b="0" i="0" dirty="0">
                <a:solidFill>
                  <a:schemeClr val="tx1"/>
                </a:solidFill>
                <a:effectLst/>
                <a:latin typeface="Arial" panose="020B0604020202020204" pitchFamily="34" charset="0"/>
                <a:cs typeface="Arial" panose="020B0604020202020204" pitchFamily="34" charset="0"/>
              </a:rPr>
            </a:br>
            <a:r>
              <a:rPr lang="en-US" sz="2000" b="0" i="0" dirty="0">
                <a:solidFill>
                  <a:schemeClr val="tx1"/>
                </a:solidFill>
                <a:effectLst/>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Nature-based solutions, </a:t>
            </a:r>
            <a:r>
              <a:rPr lang="en-US" sz="2000" dirty="0" err="1">
                <a:solidFill>
                  <a:schemeClr val="tx1"/>
                </a:solidFill>
                <a:latin typeface="Arial" panose="020B0604020202020204" pitchFamily="34" charset="0"/>
                <a:cs typeface="Arial" panose="020B0604020202020204" pitchFamily="34" charset="0"/>
              </a:rPr>
              <a:t>eg</a:t>
            </a:r>
            <a:r>
              <a:rPr lang="en-US" sz="2000" dirty="0">
                <a:solidFill>
                  <a:schemeClr val="tx1"/>
                </a:solidFill>
                <a:latin typeface="Arial" panose="020B0604020202020204" pitchFamily="34" charset="0"/>
                <a:cs typeface="Arial" panose="020B0604020202020204" pitchFamily="34" charset="0"/>
              </a:rPr>
              <a:t>: green buffers, street trees,  can support PM 2.5/10 capture and mitigate heat island through evapotranspiration processes.   </a:t>
            </a:r>
            <a:br>
              <a:rPr lang="en-US" sz="2000" dirty="0">
                <a:solidFill>
                  <a:schemeClr val="tx1"/>
                </a:solidFill>
                <a:latin typeface="Arial" panose="020B0604020202020204" pitchFamily="34" charset="0"/>
                <a:cs typeface="Arial" panose="020B0604020202020204" pitchFamily="34" charset="0"/>
              </a:rPr>
            </a:br>
            <a:br>
              <a:rPr lang="en-US" sz="2000" dirty="0">
                <a:solidFill>
                  <a:schemeClr val="tx1"/>
                </a:solidFill>
                <a:latin typeface="Arial" panose="020B0604020202020204" pitchFamily="34" charset="0"/>
                <a:cs typeface="Arial" panose="020B0604020202020204" pitchFamily="34" charset="0"/>
              </a:rPr>
            </a:br>
            <a:r>
              <a:rPr lang="en-US" sz="2000" dirty="0">
                <a:solidFill>
                  <a:schemeClr val="tx1"/>
                </a:solidFill>
                <a:latin typeface="Arial" panose="020B0604020202020204" pitchFamily="34" charset="0"/>
                <a:cs typeface="Arial" panose="020B0604020202020204" pitchFamily="34" charset="0"/>
              </a:rPr>
              <a:t>- Health focused  urban planning is essential to mitigate health, safety and socio-economic risks.</a:t>
            </a:r>
            <a:br>
              <a:rPr lang="en-US" sz="2400" b="1" dirty="0">
                <a:solidFill>
                  <a:schemeClr val="bg1"/>
                </a:solidFill>
                <a:latin typeface="Arial" panose="020B0604020202020204" pitchFamily="34" charset="0"/>
                <a:cs typeface="Arial" panose="020B0604020202020204" pitchFamily="34" charset="0"/>
              </a:rPr>
            </a:br>
            <a:br>
              <a:rPr lang="en-US" sz="2400" dirty="0">
                <a:solidFill>
                  <a:schemeClr val="bg1"/>
                </a:solidFill>
                <a:latin typeface="Arial" panose="020B0604020202020204" pitchFamily="34" charset="0"/>
                <a:cs typeface="Arial" panose="020B0604020202020204" pitchFamily="34" charset="0"/>
              </a:rPr>
            </a:br>
            <a:br>
              <a:rPr lang="en-US" sz="2400" dirty="0">
                <a:solidFill>
                  <a:schemeClr val="bg1"/>
                </a:solidFill>
              </a:rPr>
            </a:br>
            <a:br>
              <a:rPr lang="en-US" sz="2400" dirty="0">
                <a:solidFill>
                  <a:schemeClr val="bg1"/>
                </a:solidFill>
              </a:rPr>
            </a:br>
            <a:br>
              <a:rPr lang="en-US" sz="2400" dirty="0">
                <a:solidFill>
                  <a:schemeClr val="bg1"/>
                </a:solidFill>
              </a:rPr>
            </a:br>
            <a:endParaRPr lang="en-US" sz="2400" dirty="0">
              <a:solidFill>
                <a:schemeClr val="bg1"/>
              </a:solidFill>
            </a:endParaRPr>
          </a:p>
        </p:txBody>
      </p:sp>
      <p:sp>
        <p:nvSpPr>
          <p:cNvPr id="4" name="Slide Number Placeholder 3">
            <a:extLst>
              <a:ext uri="{FF2B5EF4-FFF2-40B4-BE49-F238E27FC236}">
                <a16:creationId xmlns:a16="http://schemas.microsoft.com/office/drawing/2014/main" id="{4C1BB9D6-2A7C-4C19-98A7-D2F503D08313}"/>
              </a:ext>
            </a:extLst>
          </p:cNvPr>
          <p:cNvSpPr>
            <a:spLocks noGrp="1"/>
          </p:cNvSpPr>
          <p:nvPr>
            <p:ph type="sldNum" sz="quarter" idx="12"/>
          </p:nvPr>
        </p:nvSpPr>
        <p:spPr>
          <a:xfrm>
            <a:off x="8194857" y="6356350"/>
            <a:ext cx="469082" cy="365125"/>
          </a:xfrm>
          <a:noFill/>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B92AE2D-226C-4C7F-9343-50C873BD521D}" type="slidenum">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050" name="Picture 2">
            <a:extLst>
              <a:ext uri="{FF2B5EF4-FFF2-40B4-BE49-F238E27FC236}">
                <a16:creationId xmlns:a16="http://schemas.microsoft.com/office/drawing/2014/main" id="{F3B524B5-5078-4491-B844-6C0A0CF6F7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7921" y="21516"/>
            <a:ext cx="6063314" cy="6814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192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3D60457C-169C-4332-A875-AFFC6B67334E}"/>
              </a:ext>
            </a:extLst>
          </p:cNvPr>
          <p:cNvGraphicFramePr>
            <a:graphicFrameLocks noGrp="1"/>
          </p:cNvGraphicFramePr>
          <p:nvPr>
            <p:ph idx="1"/>
            <p:extLst>
              <p:ext uri="{D42A27DB-BD31-4B8C-83A1-F6EECF244321}">
                <p14:modId xmlns:p14="http://schemas.microsoft.com/office/powerpoint/2010/main" val="716368176"/>
              </p:ext>
            </p:extLst>
          </p:nvPr>
        </p:nvGraphicFramePr>
        <p:xfrm>
          <a:off x="0" y="0"/>
          <a:ext cx="8686800" cy="7340560"/>
        </p:xfrm>
        <a:graphic>
          <a:graphicData uri="http://schemas.openxmlformats.org/drawingml/2006/table">
            <a:tbl>
              <a:tblPr/>
              <a:tblGrid>
                <a:gridCol w="3717297">
                  <a:extLst>
                    <a:ext uri="{9D8B030D-6E8A-4147-A177-3AD203B41FA5}">
                      <a16:colId xmlns:a16="http://schemas.microsoft.com/office/drawing/2014/main" val="4259283835"/>
                    </a:ext>
                  </a:extLst>
                </a:gridCol>
                <a:gridCol w="1417294">
                  <a:extLst>
                    <a:ext uri="{9D8B030D-6E8A-4147-A177-3AD203B41FA5}">
                      <a16:colId xmlns:a16="http://schemas.microsoft.com/office/drawing/2014/main" val="533696038"/>
                    </a:ext>
                  </a:extLst>
                </a:gridCol>
                <a:gridCol w="3552209">
                  <a:extLst>
                    <a:ext uri="{9D8B030D-6E8A-4147-A177-3AD203B41FA5}">
                      <a16:colId xmlns:a16="http://schemas.microsoft.com/office/drawing/2014/main" val="510854895"/>
                    </a:ext>
                  </a:extLst>
                </a:gridCol>
              </a:tblGrid>
              <a:tr h="933532">
                <a:tc rowSpan="2">
                  <a:txBody>
                    <a:bodyPr/>
                    <a:lstStyle/>
                    <a:p>
                      <a:pPr algn="ctr" fontAlgn="ctr"/>
                      <a:r>
                        <a:rPr lang="en-US" sz="1600" b="1" i="0" u="none" strike="noStrike" dirty="0">
                          <a:solidFill>
                            <a:srgbClr val="000000"/>
                          </a:solidFill>
                          <a:effectLst/>
                          <a:latin typeface="Arial" panose="020B0604020202020204" pitchFamily="34" charset="0"/>
                        </a:rPr>
                        <a:t>U.S.-ASEAN Smart City Partnership (USASCP)  Overview:  Program Name, Focus and Approach</a:t>
                      </a:r>
                    </a:p>
                  </a:txBody>
                  <a:tcPr marL="1656" marR="1656" marT="1656" marB="15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E0B3"/>
                    </a:solidFill>
                  </a:tcPr>
                </a:tc>
                <a:tc rowSpan="2">
                  <a:txBody>
                    <a:bodyPr/>
                    <a:lstStyle/>
                    <a:p>
                      <a:pPr algn="ctr" fontAlgn="ctr"/>
                      <a:r>
                        <a:rPr lang="en-US" sz="1200" b="1" i="0" u="none" strike="noStrike" dirty="0">
                          <a:solidFill>
                            <a:srgbClr val="000000"/>
                          </a:solidFill>
                          <a:effectLst/>
                          <a:latin typeface="Arial" panose="020B0604020202020204" pitchFamily="34" charset="0"/>
                        </a:rPr>
                        <a:t>Implementing Partners</a:t>
                      </a:r>
                    </a:p>
                  </a:txBody>
                  <a:tcPr marL="1656" marR="1656" marT="1656" marB="15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fontAlgn="ctr"/>
                      <a:r>
                        <a:rPr lang="en-US" sz="1200" b="1" i="0" u="none" strike="noStrike" dirty="0">
                          <a:solidFill>
                            <a:srgbClr val="000000"/>
                          </a:solidFill>
                          <a:effectLst/>
                          <a:latin typeface="Arial" panose="020B0604020202020204" pitchFamily="34" charset="0"/>
                        </a:rPr>
                        <a:t>Target Country/City </a:t>
                      </a:r>
                    </a:p>
                  </a:txBody>
                  <a:tcPr marL="1656" marR="1656" marT="1656" marB="15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E0B3"/>
                    </a:solidFill>
                  </a:tcPr>
                </a:tc>
                <a:extLst>
                  <a:ext uri="{0D108BD9-81ED-4DB2-BD59-A6C34878D82A}">
                    <a16:rowId xmlns:a16="http://schemas.microsoft.com/office/drawing/2014/main" val="3246541989"/>
                  </a:ext>
                </a:extLst>
              </a:tr>
              <a:tr h="181488">
                <a:tc vMerge="1">
                  <a:txBody>
                    <a:bodyPr/>
                    <a:lstStyle/>
                    <a:p>
                      <a:endParaRPr lang="en-US"/>
                    </a:p>
                  </a:txBody>
                  <a:tcPr/>
                </a:tc>
                <a:tc vMerge="1">
                  <a:txBody>
                    <a:bodyPr/>
                    <a:lstStyle/>
                    <a:p>
                      <a:endParaRPr lang="en-US"/>
                    </a:p>
                  </a:txBody>
                  <a:tcPr/>
                </a:tc>
                <a:tc>
                  <a:txBody>
                    <a:bodyPr/>
                    <a:lstStyle/>
                    <a:p>
                      <a:pPr algn="ctr" fontAlgn="ctr"/>
                      <a:r>
                        <a:rPr lang="en-US" sz="1200" b="1" i="0" u="none" strike="noStrike" dirty="0">
                          <a:solidFill>
                            <a:srgbClr val="000000"/>
                          </a:solidFill>
                          <a:effectLst/>
                          <a:latin typeface="Arial" panose="020B0604020202020204" pitchFamily="34" charset="0"/>
                        </a:rPr>
                        <a:t>(and city pairing)</a:t>
                      </a:r>
                    </a:p>
                  </a:txBody>
                  <a:tcPr marL="1656" marR="1656" marT="1656" marB="15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4283055975"/>
                  </a:ext>
                </a:extLst>
              </a:tr>
              <a:tr h="503296">
                <a:tc rowSpan="2">
                  <a:txBody>
                    <a:bodyPr/>
                    <a:lstStyle/>
                    <a:p>
                      <a:pPr algn="ctr" fontAlgn="ctr"/>
                      <a:r>
                        <a:rPr lang="en-US" sz="1200" b="1" i="0" u="none" strike="noStrike" dirty="0">
                          <a:solidFill>
                            <a:srgbClr val="000000"/>
                          </a:solidFill>
                          <a:effectLst/>
                          <a:latin typeface="Arial" panose="020B0604020202020204" pitchFamily="34" charset="0"/>
                        </a:rPr>
                        <a:t>Transport:  Sustainable Mobility </a:t>
                      </a:r>
                    </a:p>
                    <a:p>
                      <a:pPr algn="ctr" fontAlgn="ctr"/>
                      <a:r>
                        <a:rPr lang="en-US" sz="1200" b="1" i="0" u="none" strike="noStrike" dirty="0">
                          <a:solidFill>
                            <a:srgbClr val="000000"/>
                          </a:solidFill>
                          <a:effectLst/>
                          <a:latin typeface="Arial" panose="020B0604020202020204" pitchFamily="34" charset="0"/>
                        </a:rPr>
                        <a:t> (</a:t>
                      </a:r>
                      <a:r>
                        <a:rPr lang="en-US" sz="1200" b="0" i="0" u="none" strike="noStrike" dirty="0">
                          <a:solidFill>
                            <a:srgbClr val="000000"/>
                          </a:solidFill>
                          <a:effectLst/>
                          <a:latin typeface="Arial" panose="020B0604020202020204" pitchFamily="34" charset="0"/>
                        </a:rPr>
                        <a:t>focused on Policy, Planning and Technology solutions)</a:t>
                      </a:r>
                    </a:p>
                  </a:txBody>
                  <a:tcPr marL="1656" marR="1656" marT="1656" marB="15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E0B3"/>
                    </a:solidFill>
                  </a:tcPr>
                </a:tc>
                <a:tc rowSpan="10">
                  <a:txBody>
                    <a:bodyPr/>
                    <a:lstStyle/>
                    <a:p>
                      <a:pPr algn="ctr" fontAlgn="ctr"/>
                      <a:r>
                        <a:rPr lang="en-US" sz="1200" b="0" i="0" u="none" strike="noStrike" dirty="0">
                          <a:solidFill>
                            <a:srgbClr val="000000"/>
                          </a:solidFill>
                          <a:effectLst/>
                          <a:latin typeface="Arial" panose="020B0604020202020204" pitchFamily="34" charset="0"/>
                        </a:rPr>
                        <a:t>DOT</a:t>
                      </a:r>
                    </a:p>
                  </a:txBody>
                  <a:tcPr marL="1656" marR="1656" marT="1656" marB="15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200" b="0" i="0" u="none" strike="noStrike" dirty="0">
                          <a:solidFill>
                            <a:srgbClr val="000000"/>
                          </a:solidFill>
                          <a:effectLst/>
                          <a:latin typeface="Arial" panose="020B0604020202020204" pitchFamily="34" charset="0"/>
                        </a:rPr>
                        <a:t>Phnom Penh, Cambodia - Boston​, MA</a:t>
                      </a:r>
                    </a:p>
                  </a:txBody>
                  <a:tcPr marL="1656" marR="1656" marT="1656" marB="15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51713371"/>
                  </a:ext>
                </a:extLst>
              </a:tr>
              <a:tr h="55824">
                <a:tc vMerge="1">
                  <a:txBody>
                    <a:bodyPr/>
                    <a:lstStyle/>
                    <a:p>
                      <a:pPr algn="ctr" fontAlgn="ctr"/>
                      <a:endParaRPr lang="en-US" sz="1200" b="0" i="0" u="none" strike="noStrike" dirty="0">
                        <a:solidFill>
                          <a:srgbClr val="000000"/>
                        </a:solidFill>
                        <a:effectLst/>
                        <a:latin typeface="Arial" panose="020B0604020202020204" pitchFamily="34" charset="0"/>
                      </a:endParaRPr>
                    </a:p>
                  </a:txBody>
                  <a:tcPr marL="1656" marR="1656" marT="1656" marB="15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E0B3"/>
                    </a:solidFill>
                  </a:tcPr>
                </a:tc>
                <a:tc vMerge="1">
                  <a:txBody>
                    <a:bodyPr/>
                    <a:lstStyle/>
                    <a:p>
                      <a:endParaRPr lang="en-US"/>
                    </a:p>
                  </a:txBody>
                  <a:tcPr/>
                </a:tc>
                <a:tc rowSpan="3">
                  <a:txBody>
                    <a:bodyPr/>
                    <a:lstStyle/>
                    <a:p>
                      <a:pPr algn="ctr" fontAlgn="ctr"/>
                      <a:r>
                        <a:rPr lang="es-ES" sz="1200" b="0" i="0" u="none" strike="noStrike" dirty="0" err="1">
                          <a:solidFill>
                            <a:srgbClr val="000000"/>
                          </a:solidFill>
                          <a:effectLst/>
                          <a:latin typeface="Arial" panose="020B0604020202020204" pitchFamily="34" charset="0"/>
                        </a:rPr>
                        <a:t>Jakarta</a:t>
                      </a:r>
                      <a:r>
                        <a:rPr lang="es-ES" sz="1200" b="0" i="0" u="none" strike="noStrike" dirty="0">
                          <a:solidFill>
                            <a:srgbClr val="000000"/>
                          </a:solidFill>
                          <a:effectLst/>
                          <a:latin typeface="Arial" panose="020B0604020202020204" pitchFamily="34" charset="0"/>
                        </a:rPr>
                        <a:t>, Indonesia - Los </a:t>
                      </a:r>
                      <a:r>
                        <a:rPr lang="es-ES" sz="1200" b="0" i="0" u="none" strike="noStrike" dirty="0" err="1">
                          <a:solidFill>
                            <a:srgbClr val="000000"/>
                          </a:solidFill>
                          <a:effectLst/>
                          <a:latin typeface="Arial" panose="020B0604020202020204" pitchFamily="34" charset="0"/>
                        </a:rPr>
                        <a:t>Angeles</a:t>
                      </a:r>
                      <a:r>
                        <a:rPr lang="es-ES" sz="1200" b="0" i="0" u="none" strike="noStrike" dirty="0">
                          <a:solidFill>
                            <a:srgbClr val="000000"/>
                          </a:solidFill>
                          <a:effectLst/>
                          <a:latin typeface="Arial" panose="020B0604020202020204" pitchFamily="34" charset="0"/>
                        </a:rPr>
                        <a:t>, CA</a:t>
                      </a:r>
                    </a:p>
                  </a:txBody>
                  <a:tcPr marL="1656" marR="1656" marT="1656" marB="15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89624620"/>
                  </a:ext>
                </a:extLst>
              </a:tr>
              <a:tr h="144604">
                <a:tc>
                  <a:txBody>
                    <a:bodyPr/>
                    <a:lstStyle/>
                    <a:p>
                      <a:pPr algn="ctr" fontAlgn="ctr"/>
                      <a:endParaRPr lang="en-US" sz="1200" b="0" i="0" u="none" strike="noStrike" dirty="0">
                        <a:solidFill>
                          <a:srgbClr val="000000"/>
                        </a:solidFill>
                        <a:effectLst/>
                        <a:latin typeface="Arial" panose="020B0604020202020204" pitchFamily="34" charset="0"/>
                      </a:endParaRPr>
                    </a:p>
                  </a:txBody>
                  <a:tcPr marL="1656" marR="1656" marT="1656" marB="15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E0B3"/>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687699571"/>
                  </a:ext>
                </a:extLst>
              </a:tr>
              <a:tr h="157934">
                <a:tc rowSpan="2">
                  <a:txBody>
                    <a:bodyPr/>
                    <a:lstStyle/>
                    <a:p>
                      <a:pPr algn="ctr" fontAlgn="ctr"/>
                      <a:r>
                        <a:rPr lang="en-US" sz="1200" b="0" i="0" u="none" strike="noStrike" dirty="0">
                          <a:solidFill>
                            <a:srgbClr val="000000"/>
                          </a:solidFill>
                          <a:effectLst/>
                          <a:latin typeface="Arial" panose="020B0604020202020204" pitchFamily="34" charset="0"/>
                        </a:rPr>
                        <a:t>City pairings</a:t>
                      </a:r>
                    </a:p>
                  </a:txBody>
                  <a:tcPr marL="1656" marR="1656" marT="1656" marB="15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E0B3"/>
                    </a:solidFill>
                  </a:tcPr>
                </a:tc>
                <a:tc vMerge="1">
                  <a:txBody>
                    <a:bodyPr/>
                    <a:lstStyle/>
                    <a:p>
                      <a:endParaRPr lang="en-US"/>
                    </a:p>
                  </a:txBody>
                  <a:tcPr/>
                </a:tc>
                <a:tc vMerge="1">
                  <a:txBody>
                    <a:bodyPr/>
                    <a:lstStyle/>
                    <a:p>
                      <a:pPr algn="just" fontAlgn="ctr"/>
                      <a:endParaRPr lang="es-ES" sz="900" b="0" i="0" u="none" strike="noStrike">
                        <a:solidFill>
                          <a:srgbClr val="000000"/>
                        </a:solidFill>
                        <a:effectLst/>
                        <a:latin typeface="Arial" panose="020B0604020202020204" pitchFamily="34" charset="0"/>
                      </a:endParaRPr>
                    </a:p>
                  </a:txBody>
                  <a:tcPr marL="1656" marR="1656" marT="1656" marB="15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03531214"/>
                  </a:ext>
                </a:extLst>
              </a:tr>
              <a:tr h="342392">
                <a:tc vMerge="1">
                  <a:txBody>
                    <a:bodyPr/>
                    <a:lstStyle/>
                    <a:p>
                      <a:pPr algn="just" fontAlgn="ctr"/>
                      <a:r>
                        <a:rPr lang="en-US" sz="900" b="0" i="0" u="none" strike="noStrike">
                          <a:solidFill>
                            <a:srgbClr val="000000"/>
                          </a:solidFill>
                          <a:effectLst/>
                          <a:latin typeface="Arial" panose="020B0604020202020204" pitchFamily="34" charset="0"/>
                        </a:rPr>
                        <a:t>City pairings</a:t>
                      </a:r>
                    </a:p>
                  </a:txBody>
                  <a:tcPr marL="1656" marR="1656" marT="1656" marB="15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E0B3"/>
                    </a:solidFill>
                  </a:tcPr>
                </a:tc>
                <a:tc vMerge="1">
                  <a:txBody>
                    <a:bodyPr/>
                    <a:lstStyle/>
                    <a:p>
                      <a:endParaRPr lang="en-US"/>
                    </a:p>
                  </a:txBody>
                  <a:tcPr/>
                </a:tc>
                <a:tc>
                  <a:txBody>
                    <a:bodyPr/>
                    <a:lstStyle/>
                    <a:p>
                      <a:pPr algn="ctr" fontAlgn="ctr"/>
                      <a:r>
                        <a:rPr lang="en-US" sz="1200" b="0" i="0" u="none" strike="noStrike" dirty="0">
                          <a:solidFill>
                            <a:srgbClr val="000000"/>
                          </a:solidFill>
                          <a:effectLst/>
                          <a:latin typeface="Arial" panose="020B0604020202020204" pitchFamily="34" charset="0"/>
                        </a:rPr>
                        <a:t>Johor Bahru, Malaysia-Portland Oregon </a:t>
                      </a:r>
                    </a:p>
                  </a:txBody>
                  <a:tcPr marL="1656" marR="1656" marT="1656" marB="15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38437018"/>
                  </a:ext>
                </a:extLst>
              </a:tr>
              <a:tr h="181488">
                <a:tc>
                  <a:txBody>
                    <a:bodyPr/>
                    <a:lstStyle/>
                    <a:p>
                      <a:pPr algn="ctr" fontAlgn="ctr"/>
                      <a:r>
                        <a:rPr lang="en-US" sz="1200" b="0" i="0" u="none" strike="noStrike" dirty="0">
                          <a:solidFill>
                            <a:srgbClr val="000000"/>
                          </a:solidFill>
                          <a:effectLst/>
                          <a:latin typeface="Arial" panose="020B0604020202020204" pitchFamily="34" charset="0"/>
                        </a:rPr>
                        <a:t>and university partners</a:t>
                      </a:r>
                    </a:p>
                  </a:txBody>
                  <a:tcPr marL="1656" marR="1656" marT="1656" marB="15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E0B3"/>
                    </a:solidFill>
                  </a:tcPr>
                </a:tc>
                <a:tc vMerge="1">
                  <a:txBody>
                    <a:bodyPr/>
                    <a:lstStyle/>
                    <a:p>
                      <a:endParaRPr lang="en-US"/>
                    </a:p>
                  </a:txBody>
                  <a:tcPr/>
                </a:tc>
                <a:tc>
                  <a:txBody>
                    <a:bodyPr/>
                    <a:lstStyle/>
                    <a:p>
                      <a:pPr algn="ctr" fontAlgn="ctr"/>
                      <a:endParaRPr lang="en-US" sz="1200" b="0" i="0" u="none" strike="noStrike" dirty="0">
                        <a:solidFill>
                          <a:srgbClr val="000000"/>
                        </a:solidFill>
                        <a:effectLst/>
                        <a:latin typeface="Arial" panose="020B0604020202020204" pitchFamily="34" charset="0"/>
                      </a:endParaRPr>
                    </a:p>
                  </a:txBody>
                  <a:tcPr marL="1656" marR="1656" marT="1656" marB="15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32831801"/>
                  </a:ext>
                </a:extLst>
              </a:tr>
              <a:tr h="342392">
                <a:tc>
                  <a:txBody>
                    <a:bodyPr/>
                    <a:lstStyle/>
                    <a:p>
                      <a:pPr algn="ctr" fontAlgn="t"/>
                      <a:endParaRPr lang="en-US" sz="1200" b="0" i="0" u="none" strike="noStrike" dirty="0">
                        <a:solidFill>
                          <a:srgbClr val="000000"/>
                        </a:solidFill>
                        <a:effectLst/>
                        <a:latin typeface="Arial" panose="020B0604020202020204" pitchFamily="34" charset="0"/>
                      </a:endParaRPr>
                    </a:p>
                  </a:txBody>
                  <a:tcPr marL="1656" marR="1656" marT="1656" marB="158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E0B3"/>
                    </a:solidFill>
                  </a:tcPr>
                </a:tc>
                <a:tc vMerge="1">
                  <a:txBody>
                    <a:bodyPr/>
                    <a:lstStyle/>
                    <a:p>
                      <a:endParaRPr lang="en-US"/>
                    </a:p>
                  </a:txBody>
                  <a:tcPr/>
                </a:tc>
                <a:tc>
                  <a:txBody>
                    <a:bodyPr/>
                    <a:lstStyle/>
                    <a:p>
                      <a:pPr algn="ctr" fontAlgn="ctr"/>
                      <a:r>
                        <a:rPr lang="fi-FI" sz="1200" b="0" i="0" u="none" strike="noStrike">
                          <a:solidFill>
                            <a:srgbClr val="000000"/>
                          </a:solidFill>
                          <a:effectLst/>
                          <a:latin typeface="Arial" panose="020B0604020202020204" pitchFamily="34" charset="0"/>
                        </a:rPr>
                        <a:t>Kuala Lumpur, Malaysia - Dallas, Texas</a:t>
                      </a:r>
                    </a:p>
                  </a:txBody>
                  <a:tcPr marL="1656" marR="1656" marT="1656" marB="15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92397822"/>
                  </a:ext>
                </a:extLst>
              </a:tr>
              <a:tr h="342392">
                <a:tc>
                  <a:txBody>
                    <a:bodyPr/>
                    <a:lstStyle/>
                    <a:p>
                      <a:pPr algn="ctr" fontAlgn="t"/>
                      <a:endParaRPr lang="en-US" sz="1200" b="0" i="0" u="none" strike="noStrike" dirty="0">
                        <a:solidFill>
                          <a:srgbClr val="000000"/>
                        </a:solidFill>
                        <a:effectLst/>
                        <a:latin typeface="Arial" panose="020B0604020202020204" pitchFamily="34" charset="0"/>
                      </a:endParaRPr>
                    </a:p>
                  </a:txBody>
                  <a:tcPr marL="1656" marR="1656" marT="1656" marB="158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E0B3"/>
                    </a:solidFill>
                  </a:tcPr>
                </a:tc>
                <a:tc vMerge="1">
                  <a:txBody>
                    <a:bodyPr/>
                    <a:lstStyle/>
                    <a:p>
                      <a:endParaRPr lang="en-US"/>
                    </a:p>
                  </a:txBody>
                  <a:tcPr/>
                </a:tc>
                <a:tc>
                  <a:txBody>
                    <a:bodyPr/>
                    <a:lstStyle/>
                    <a:p>
                      <a:pPr algn="ctr" fontAlgn="ctr"/>
                      <a:r>
                        <a:rPr lang="en-US" sz="1200" b="0" i="0" u="none" strike="noStrike" dirty="0">
                          <a:solidFill>
                            <a:srgbClr val="000000"/>
                          </a:solidFill>
                          <a:effectLst/>
                          <a:latin typeface="Arial" panose="020B0604020202020204" pitchFamily="34" charset="0"/>
                        </a:rPr>
                        <a:t>Phuket, Thailand – Las Vegas Nevada</a:t>
                      </a:r>
                    </a:p>
                  </a:txBody>
                  <a:tcPr marL="1656" marR="1656" marT="1656" marB="15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91038130"/>
                  </a:ext>
                </a:extLst>
              </a:tr>
              <a:tr h="181488">
                <a:tc>
                  <a:txBody>
                    <a:bodyPr/>
                    <a:lstStyle/>
                    <a:p>
                      <a:pPr algn="ctr" fontAlgn="t"/>
                      <a:endParaRPr lang="en-US" sz="1200" b="0" i="0" u="none" strike="noStrike" dirty="0">
                        <a:solidFill>
                          <a:srgbClr val="000000"/>
                        </a:solidFill>
                        <a:effectLst/>
                        <a:latin typeface="Arial" panose="020B0604020202020204" pitchFamily="34" charset="0"/>
                      </a:endParaRPr>
                    </a:p>
                  </a:txBody>
                  <a:tcPr marL="1656" marR="1656" marT="1656" marB="158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E0B3"/>
                    </a:solidFill>
                  </a:tcPr>
                </a:tc>
                <a:tc v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pPr algn="ctr" fontAlgn="ctr"/>
                      <a:endParaRPr lang="en-US" sz="1200" b="0" i="0" u="none" strike="noStrike" dirty="0">
                        <a:solidFill>
                          <a:srgbClr val="000000"/>
                        </a:solidFill>
                        <a:effectLst/>
                        <a:latin typeface="Arial" panose="020B0604020202020204" pitchFamily="34" charset="0"/>
                      </a:endParaRPr>
                    </a:p>
                  </a:txBody>
                  <a:tcPr marL="1656" marR="1656" marT="1656" marB="15892" anchor="ctr">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02820782"/>
                  </a:ext>
                </a:extLst>
              </a:tr>
              <a:tr h="0">
                <a:tc>
                  <a:txBody>
                    <a:bodyPr/>
                    <a:lstStyle/>
                    <a:p>
                      <a:pPr algn="ctr" fontAlgn="t"/>
                      <a:endParaRPr lang="en-US" sz="1200" b="0" i="0" u="none" strike="noStrike" dirty="0">
                        <a:solidFill>
                          <a:srgbClr val="000000"/>
                        </a:solidFill>
                        <a:effectLst/>
                        <a:latin typeface="Arial" panose="020B0604020202020204" pitchFamily="34" charset="0"/>
                      </a:endParaRPr>
                    </a:p>
                  </a:txBody>
                  <a:tcPr marL="1656" marR="1656" marT="1656" marB="158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E0B3"/>
                    </a:solidFill>
                  </a:tcPr>
                </a:tc>
                <a:tc vMerge="1">
                  <a:txBody>
                    <a:bodyPr/>
                    <a:lstStyle/>
                    <a:p>
                      <a:endParaRPr lang="en-US"/>
                    </a:p>
                  </a:txBody>
                  <a:tcPr/>
                </a:tc>
                <a:tc>
                  <a:txBody>
                    <a:bodyPr/>
                    <a:lstStyle/>
                    <a:p>
                      <a:pPr algn="ctr" fontAlgn="ctr"/>
                      <a:endParaRPr lang="en-US" sz="1200" b="0" i="0" u="none" strike="noStrike" dirty="0">
                        <a:solidFill>
                          <a:srgbClr val="000000"/>
                        </a:solidFill>
                        <a:effectLst/>
                        <a:latin typeface="Arial" panose="020B0604020202020204" pitchFamily="34" charset="0"/>
                      </a:endParaRPr>
                    </a:p>
                  </a:txBody>
                  <a:tcPr marL="1656" marR="1656" marT="1656" marB="15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146918"/>
                  </a:ext>
                </a:extLst>
              </a:tr>
              <a:tr h="342392">
                <a:tc>
                  <a:txBody>
                    <a:bodyPr/>
                    <a:lstStyle/>
                    <a:p>
                      <a:pPr algn="ctr" fontAlgn="ctr"/>
                      <a:r>
                        <a:rPr lang="en-US" sz="1200" b="1" i="0" u="none" strike="noStrike" dirty="0">
                          <a:solidFill>
                            <a:srgbClr val="000000"/>
                          </a:solidFill>
                          <a:effectLst/>
                          <a:latin typeface="Arial" panose="020B0604020202020204" pitchFamily="34" charset="0"/>
                        </a:rPr>
                        <a:t>Water: </a:t>
                      </a:r>
                      <a:r>
                        <a:rPr lang="en-US" sz="1200" b="1" i="0" u="none" strike="noStrike" dirty="0">
                          <a:solidFill>
                            <a:srgbClr val="212529"/>
                          </a:solidFill>
                          <a:effectLst/>
                          <a:latin typeface="Arial" panose="020B0604020202020204" pitchFamily="34" charset="0"/>
                        </a:rPr>
                        <a:t>Water Smart Engagements (</a:t>
                      </a:r>
                      <a:r>
                        <a:rPr lang="en-US" sz="1200" b="1" i="0" u="none" strike="noStrike" dirty="0" err="1">
                          <a:solidFill>
                            <a:srgbClr val="212529"/>
                          </a:solidFill>
                          <a:effectLst/>
                          <a:latin typeface="Arial" panose="020B0604020202020204" pitchFamily="34" charset="0"/>
                        </a:rPr>
                        <a:t>WiSE</a:t>
                      </a:r>
                      <a:r>
                        <a:rPr lang="en-US" sz="1200" b="1" i="0" u="none" strike="noStrike" dirty="0">
                          <a:solidFill>
                            <a:srgbClr val="212529"/>
                          </a:solidFill>
                          <a:effectLst/>
                          <a:latin typeface="Arial" panose="020B0604020202020204" pitchFamily="34" charset="0"/>
                        </a:rPr>
                        <a:t>)</a:t>
                      </a:r>
                      <a:r>
                        <a:rPr lang="en-US" sz="1200" b="1" i="0" u="none" strike="noStrike" dirty="0">
                          <a:solidFill>
                            <a:srgbClr val="000000"/>
                          </a:solidFill>
                          <a:effectLst/>
                          <a:latin typeface="Arial" panose="020B0604020202020204" pitchFamily="34" charset="0"/>
                        </a:rPr>
                        <a:t>     </a:t>
                      </a:r>
                    </a:p>
                  </a:txBody>
                  <a:tcPr marL="1656" marR="1656" marT="1656" marB="15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E0B3"/>
                    </a:solidFill>
                  </a:tcPr>
                </a:tc>
                <a:tc rowSpan="6">
                  <a:txBody>
                    <a:bodyPr/>
                    <a:lstStyle/>
                    <a:p>
                      <a:pPr algn="ctr" fontAlgn="ctr"/>
                      <a:r>
                        <a:rPr lang="en-US" sz="1200" b="0" i="0" u="none" strike="noStrike" dirty="0">
                          <a:solidFill>
                            <a:srgbClr val="000000"/>
                          </a:solidFill>
                          <a:effectLst/>
                          <a:latin typeface="Arial" panose="020B0604020202020204" pitchFamily="34" charset="0"/>
                        </a:rPr>
                        <a:t>OES, U.S. Water Partnership</a:t>
                      </a:r>
                    </a:p>
                  </a:txBody>
                  <a:tcPr marL="1656" marR="1656" marT="1656" marB="15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rPr>
                        <a:t>Thailand/Phuket–Milwaukee Wisconsin</a:t>
                      </a:r>
                    </a:p>
                  </a:txBody>
                  <a:tcPr marL="1656" marR="1656" marT="1656" marB="15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61136335"/>
                  </a:ext>
                </a:extLst>
              </a:tr>
              <a:tr h="503296">
                <a:tc>
                  <a:txBody>
                    <a:bodyPr/>
                    <a:lstStyle/>
                    <a:p>
                      <a:pPr algn="ctr" fontAlgn="ctr"/>
                      <a:r>
                        <a:rPr lang="en-US" sz="1200" b="0" i="0" u="none" strike="noStrike" dirty="0">
                          <a:solidFill>
                            <a:srgbClr val="000000"/>
                          </a:solidFill>
                          <a:effectLst/>
                          <a:latin typeface="Arial" panose="020B0604020202020204" pitchFamily="34" charset="0"/>
                        </a:rPr>
                        <a:t>(focused on drinking water and wastewater treatment - working with utilities)</a:t>
                      </a:r>
                    </a:p>
                  </a:txBody>
                  <a:tcPr marL="1656" marR="1656" marT="1656" marB="15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E0B3"/>
                    </a:solidFill>
                  </a:tcPr>
                </a:tc>
                <a:tc vMerge="1">
                  <a:txBody>
                    <a:bodyPr/>
                    <a:lstStyle/>
                    <a:p>
                      <a:endParaRPr lang="en-US"/>
                    </a:p>
                  </a:txBody>
                  <a:tcPr/>
                </a:tc>
                <a:tc>
                  <a:txBody>
                    <a:bodyPr/>
                    <a:lstStyle/>
                    <a:p>
                      <a:pPr algn="ctr" fontAlgn="ctr"/>
                      <a:r>
                        <a:rPr lang="en-US" sz="1200" b="0" i="0" u="none" strike="noStrike" dirty="0">
                          <a:solidFill>
                            <a:srgbClr val="000000"/>
                          </a:solidFill>
                          <a:effectLst/>
                          <a:latin typeface="Arial" panose="020B0604020202020204" pitchFamily="34" charset="0"/>
                        </a:rPr>
                        <a:t>HCMC, Vietnam - San Francisco, CA</a:t>
                      </a:r>
                    </a:p>
                  </a:txBody>
                  <a:tcPr marL="1656" marR="1656" marT="1656" marB="15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82296963"/>
                  </a:ext>
                </a:extLst>
              </a:tr>
              <a:tr h="181488">
                <a:tc>
                  <a:txBody>
                    <a:bodyPr/>
                    <a:lstStyle/>
                    <a:p>
                      <a:pPr algn="ctr" fontAlgn="ctr"/>
                      <a:endParaRPr lang="en-US" sz="1200" b="0" i="0" u="none" strike="noStrike" dirty="0">
                        <a:solidFill>
                          <a:srgbClr val="000000"/>
                        </a:solidFill>
                        <a:effectLst/>
                        <a:latin typeface="Arial" panose="020B0604020202020204" pitchFamily="34" charset="0"/>
                      </a:endParaRPr>
                    </a:p>
                  </a:txBody>
                  <a:tcPr marL="1656" marR="1656" marT="1656" marB="15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E0B3"/>
                    </a:solidFill>
                  </a:tcPr>
                </a:tc>
                <a:tc vMerge="1">
                  <a:txBody>
                    <a:bodyPr/>
                    <a:lstStyle/>
                    <a:p>
                      <a:endParaRPr lang="en-US"/>
                    </a:p>
                  </a:txBody>
                  <a:tcPr/>
                </a:tc>
                <a:tc>
                  <a:txBody>
                    <a:bodyPr/>
                    <a:lstStyle/>
                    <a:p>
                      <a:pPr algn="ctr" fontAlgn="ctr"/>
                      <a:r>
                        <a:rPr lang="en-US" sz="1200" b="0" i="0" u="none" strike="noStrike" dirty="0">
                          <a:solidFill>
                            <a:srgbClr val="000000"/>
                          </a:solidFill>
                          <a:effectLst/>
                          <a:latin typeface="Arial" panose="020B0604020202020204" pitchFamily="34" charset="0"/>
                        </a:rPr>
                        <a:t>Johor Bahru, Malaysia – Washington, DC</a:t>
                      </a:r>
                    </a:p>
                  </a:txBody>
                  <a:tcPr marL="1656" marR="1656" marT="1656" marB="15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25655878"/>
                  </a:ext>
                </a:extLst>
              </a:tr>
              <a:tr h="181488">
                <a:tc>
                  <a:txBody>
                    <a:bodyPr/>
                    <a:lstStyle/>
                    <a:p>
                      <a:pPr algn="ctr" fontAlgn="t"/>
                      <a:r>
                        <a:rPr lang="en-US" sz="1200" b="0" i="0" u="none" strike="noStrike" dirty="0">
                          <a:solidFill>
                            <a:srgbClr val="000000"/>
                          </a:solidFill>
                          <a:effectLst/>
                          <a:latin typeface="Arial" panose="020B0604020202020204" pitchFamily="34" charset="0"/>
                        </a:rPr>
                        <a:t>City pairings</a:t>
                      </a:r>
                    </a:p>
                  </a:txBody>
                  <a:tcPr marL="1656" marR="1656" marT="1656" marB="158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E0B3"/>
                    </a:solidFill>
                  </a:tcPr>
                </a:tc>
                <a:tc vMerge="1">
                  <a:txBody>
                    <a:bodyPr/>
                    <a:lstStyle/>
                    <a:p>
                      <a:endParaRPr lang="en-US"/>
                    </a:p>
                  </a:txBody>
                  <a:tcPr/>
                </a:tc>
                <a:tc rowSpan="2">
                  <a:txBody>
                    <a:bodyPr/>
                    <a:lstStyle/>
                    <a:p>
                      <a:pPr algn="ctr" fontAlgn="ctr"/>
                      <a:r>
                        <a:rPr lang="en-US" sz="1200" b="0" i="0" u="none" strike="noStrike" dirty="0">
                          <a:solidFill>
                            <a:srgbClr val="000000"/>
                          </a:solidFill>
                          <a:effectLst/>
                          <a:latin typeface="Arial" panose="020B0604020202020204" pitchFamily="34" charset="0"/>
                        </a:rPr>
                        <a:t>Vientiane, Laos – Hillsboro Oregon</a:t>
                      </a:r>
                    </a:p>
                  </a:txBody>
                  <a:tcPr marL="1656" marR="1656" marT="1656" marB="15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65848982"/>
                  </a:ext>
                </a:extLst>
              </a:tr>
              <a:tr h="157480">
                <a:tc rowSpan="2">
                  <a:txBody>
                    <a:bodyPr/>
                    <a:lstStyle/>
                    <a:p>
                      <a:pPr algn="ctr" fontAlgn="t"/>
                      <a:endParaRPr lang="en-US" sz="1200" b="0" i="0" u="none" strike="noStrike" dirty="0">
                        <a:solidFill>
                          <a:srgbClr val="000000"/>
                        </a:solidFill>
                        <a:effectLst/>
                        <a:latin typeface="Arial" panose="020B0604020202020204" pitchFamily="34" charset="0"/>
                      </a:endParaRPr>
                    </a:p>
                  </a:txBody>
                  <a:tcPr marL="1656" marR="1656" marT="1656" marB="158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E0B3"/>
                    </a:solidFill>
                  </a:tcPr>
                </a:tc>
                <a:tc vMerge="1">
                  <a:txBody>
                    <a:bodyPr/>
                    <a:lstStyle/>
                    <a:p>
                      <a:endParaRPr lang="en-US"/>
                    </a:p>
                  </a:txBody>
                  <a:tcPr/>
                </a:tc>
                <a:tc vMerge="1">
                  <a:txBody>
                    <a:bodyPr/>
                    <a:lstStyle/>
                    <a:p>
                      <a:pPr algn="ctr" fontAlgn="ctr"/>
                      <a:r>
                        <a:rPr lang="en-US" sz="1200" b="0" i="0" u="none" strike="noStrike" dirty="0">
                          <a:solidFill>
                            <a:srgbClr val="000000"/>
                          </a:solidFill>
                          <a:effectLst/>
                          <a:latin typeface="Arial" panose="020B0604020202020204" pitchFamily="34" charset="0"/>
                        </a:rPr>
                        <a:t>Cebu, Philippines - Honolulu Hawaii</a:t>
                      </a:r>
                    </a:p>
                  </a:txBody>
                  <a:tcPr marL="1656" marR="1656" marT="1656" marB="15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1087274"/>
                  </a:ext>
                </a:extLst>
              </a:tr>
              <a:tr h="0">
                <a:tc vMerge="1">
                  <a:txBody>
                    <a:bodyPr/>
                    <a:lstStyle/>
                    <a:p>
                      <a:pPr algn="ctr" fontAlgn="t"/>
                      <a:endParaRPr lang="en-US" sz="1200" b="0" i="0" u="none" strike="noStrike" dirty="0">
                        <a:solidFill>
                          <a:srgbClr val="000000"/>
                        </a:solidFill>
                        <a:effectLst/>
                        <a:latin typeface="Arial" panose="020B0604020202020204" pitchFamily="34" charset="0"/>
                      </a:endParaRPr>
                    </a:p>
                  </a:txBody>
                  <a:tcPr marL="1656" marR="1656" marT="1656" marB="158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vMerge="1">
                  <a:txBody>
                    <a:bodyPr/>
                    <a:lstStyle/>
                    <a:p>
                      <a:pPr algn="ctr" fontAlgn="ctr"/>
                      <a:endParaRPr lang="en-US" sz="1200" b="0" i="0" u="none" strike="noStrike" dirty="0">
                        <a:solidFill>
                          <a:srgbClr val="000000"/>
                        </a:solidFill>
                        <a:effectLst/>
                        <a:latin typeface="Arial" panose="020B0604020202020204" pitchFamily="34" charset="0"/>
                      </a:endParaRPr>
                    </a:p>
                  </a:txBody>
                  <a:tcPr marL="1656" marR="1656" marT="1656" marB="15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rPr>
                        <a:t>Cebu, Philippines – Miami- Dade </a:t>
                      </a:r>
                    </a:p>
                  </a:txBody>
                  <a:tcPr marL="1656" marR="1656" marT="1656" marB="15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3886821"/>
                  </a:ext>
                </a:extLst>
              </a:tr>
              <a:tr h="181488">
                <a:tc rowSpan="6">
                  <a:txBody>
                    <a:bodyPr/>
                    <a:lstStyle/>
                    <a:p>
                      <a:pPr algn="ctr" fontAlgn="ctr"/>
                      <a:r>
                        <a:rPr lang="en-US" sz="1200" b="1" i="0" u="none" strike="noStrike" dirty="0">
                          <a:solidFill>
                            <a:srgbClr val="000000"/>
                          </a:solidFill>
                          <a:effectLst/>
                          <a:latin typeface="Arial" panose="020B0604020202020204" pitchFamily="34" charset="0"/>
                        </a:rPr>
                        <a:t>Research and Innovation</a:t>
                      </a:r>
                    </a:p>
                    <a:p>
                      <a:pPr algn="ctr" fontAlgn="ctr"/>
                      <a:endParaRPr lang="en-US" sz="1200" b="1" i="0" u="none" strike="noStrike" dirty="0">
                        <a:solidFill>
                          <a:srgbClr val="000000"/>
                        </a:solidFill>
                        <a:effectLst/>
                        <a:latin typeface="Arial" panose="020B0604020202020204" pitchFamily="34" charset="0"/>
                      </a:endParaRPr>
                    </a:p>
                  </a:txBody>
                  <a:tcPr marL="1656" marR="1656" marT="1656" marB="15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rowSpan="6">
                  <a:txBody>
                    <a:bodyPr/>
                    <a:lstStyle/>
                    <a:p>
                      <a:pPr algn="ctr" fontAlgn="ctr"/>
                      <a:r>
                        <a:rPr lang="en-US" sz="1200" b="0" i="0" u="none" strike="noStrike" dirty="0">
                          <a:solidFill>
                            <a:srgbClr val="000000"/>
                          </a:solidFill>
                          <a:effectLst/>
                          <a:latin typeface="Arial" panose="020B0604020202020204" pitchFamily="34" charset="0"/>
                        </a:rPr>
                        <a:t>NSF/National Science Foundation, university partners</a:t>
                      </a:r>
                    </a:p>
                  </a:txBody>
                  <a:tcPr marL="1656" marR="1656" marT="1656" marB="15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200" b="0" i="0" u="none" strike="noStrike" dirty="0">
                        <a:solidFill>
                          <a:srgbClr val="000000"/>
                        </a:solidFill>
                        <a:effectLst/>
                        <a:latin typeface="Arial" panose="020B0604020202020204" pitchFamily="34" charset="0"/>
                      </a:endParaRPr>
                    </a:p>
                  </a:txBody>
                  <a:tcPr marL="1656" marR="1656" marT="1656" marB="15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99584063"/>
                  </a:ext>
                </a:extLst>
              </a:tr>
              <a:tr h="181488">
                <a:tc vMerge="1">
                  <a:txBody>
                    <a:bodyPr/>
                    <a:lstStyle/>
                    <a:p>
                      <a:endParaRPr lang="en-US"/>
                    </a:p>
                  </a:txBody>
                  <a:tcPr/>
                </a:tc>
                <a:tc vMerge="1">
                  <a:txBody>
                    <a:bodyPr/>
                    <a:lstStyle/>
                    <a:p>
                      <a:endParaRPr lang="en-US"/>
                    </a:p>
                  </a:txBody>
                  <a:tcPr/>
                </a:tc>
                <a:tc>
                  <a:txBody>
                    <a:bodyPr/>
                    <a:lstStyle/>
                    <a:p>
                      <a:pPr algn="ctr" fontAlgn="ctr"/>
                      <a:r>
                        <a:rPr lang="en-US" sz="1200" b="0" i="0" u="none" strike="noStrike" dirty="0">
                          <a:solidFill>
                            <a:srgbClr val="000000"/>
                          </a:solidFill>
                          <a:effectLst/>
                          <a:latin typeface="Arial" panose="020B0604020202020204" pitchFamily="34" charset="0"/>
                        </a:rPr>
                        <a:t>Jakarta/Makassar, Indonesia </a:t>
                      </a:r>
                    </a:p>
                  </a:txBody>
                  <a:tcPr marL="1656" marR="1656" marT="1656" marB="15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01380762"/>
                  </a:ext>
                </a:extLst>
              </a:tr>
              <a:tr h="181488">
                <a:tc vMerge="1">
                  <a:txBody>
                    <a:bodyPr/>
                    <a:lstStyle/>
                    <a:p>
                      <a:endParaRPr lang="en-US"/>
                    </a:p>
                  </a:txBody>
                  <a:tcPr/>
                </a:tc>
                <a:tc vMerge="1">
                  <a:txBody>
                    <a:bodyPr/>
                    <a:lstStyle/>
                    <a:p>
                      <a:endParaRPr lang="en-US"/>
                    </a:p>
                  </a:txBody>
                  <a:tcPr/>
                </a:tc>
                <a:tc>
                  <a:txBody>
                    <a:bodyPr/>
                    <a:lstStyle/>
                    <a:p>
                      <a:pPr algn="ctr" fontAlgn="ctr"/>
                      <a:r>
                        <a:rPr lang="en-US" sz="1200" b="0" i="0" u="none" strike="noStrike" dirty="0">
                          <a:solidFill>
                            <a:srgbClr val="000000"/>
                          </a:solidFill>
                          <a:effectLst/>
                          <a:latin typeface="Arial" panose="020B0604020202020204" pitchFamily="34" charset="0"/>
                        </a:rPr>
                        <a:t>Singapore</a:t>
                      </a:r>
                    </a:p>
                  </a:txBody>
                  <a:tcPr marL="1656" marR="1656" marT="1656" marB="15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82853747"/>
                  </a:ext>
                </a:extLst>
              </a:tr>
              <a:tr h="181488">
                <a:tc vMerge="1">
                  <a:txBody>
                    <a:bodyPr/>
                    <a:lstStyle/>
                    <a:p>
                      <a:endParaRPr lang="en-US"/>
                    </a:p>
                  </a:txBody>
                  <a:tcPr/>
                </a:tc>
                <a:tc vMerge="1">
                  <a:txBody>
                    <a:bodyPr/>
                    <a:lstStyle/>
                    <a:p>
                      <a:endParaRPr lang="en-US"/>
                    </a:p>
                  </a:txBody>
                  <a:tcPr/>
                </a:tc>
                <a:tc>
                  <a:txBody>
                    <a:bodyPr/>
                    <a:lstStyle/>
                    <a:p>
                      <a:pPr algn="ctr" fontAlgn="ctr"/>
                      <a:r>
                        <a:rPr lang="en-US" sz="1200" b="0" i="0" u="none" strike="noStrike" dirty="0">
                          <a:solidFill>
                            <a:srgbClr val="000000"/>
                          </a:solidFill>
                          <a:effectLst/>
                          <a:latin typeface="Arial" panose="020B0604020202020204" pitchFamily="34" charset="0"/>
                        </a:rPr>
                        <a:t>Kuala Lumpur  Malaysia </a:t>
                      </a:r>
                    </a:p>
                  </a:txBody>
                  <a:tcPr marL="1656" marR="1656" marT="1656" marB="15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92687908"/>
                  </a:ext>
                </a:extLst>
              </a:tr>
              <a:tr h="181488">
                <a:tc vMerge="1">
                  <a:txBody>
                    <a:bodyPr/>
                    <a:lstStyle/>
                    <a:p>
                      <a:endParaRPr lang="en-US"/>
                    </a:p>
                  </a:txBody>
                  <a:tcPr/>
                </a:tc>
                <a:tc vMerge="1">
                  <a:txBody>
                    <a:bodyPr/>
                    <a:lstStyle/>
                    <a:p>
                      <a:endParaRPr lang="en-US"/>
                    </a:p>
                  </a:txBody>
                  <a:tcPr/>
                </a:tc>
                <a:tc>
                  <a:txBody>
                    <a:bodyPr/>
                    <a:lstStyle/>
                    <a:p>
                      <a:pPr algn="ctr" fontAlgn="ctr"/>
                      <a:r>
                        <a:rPr lang="en-US" sz="1200" b="0" i="0" u="none" strike="noStrike" dirty="0">
                          <a:solidFill>
                            <a:srgbClr val="000000"/>
                          </a:solidFill>
                          <a:effectLst/>
                          <a:latin typeface="Arial" panose="020B0604020202020204" pitchFamily="34" charset="0"/>
                        </a:rPr>
                        <a:t>HCMC (2) Vietnam</a:t>
                      </a:r>
                    </a:p>
                  </a:txBody>
                  <a:tcPr marL="1656" marR="1656" marT="1656" marB="15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46119098"/>
                  </a:ext>
                </a:extLst>
              </a:tr>
              <a:tr h="0">
                <a:tc vMerge="1">
                  <a:txBody>
                    <a:bodyPr/>
                    <a:lstStyle/>
                    <a:p>
                      <a:endParaRPr lang="en-US"/>
                    </a:p>
                  </a:txBody>
                  <a:tcPr/>
                </a:tc>
                <a:tc vMerge="1">
                  <a:txBody>
                    <a:bodyPr/>
                    <a:lstStyle/>
                    <a:p>
                      <a:endParaRPr lang="en-US"/>
                    </a:p>
                  </a:txBody>
                  <a:tcPr/>
                </a:tc>
                <a:tc>
                  <a:txBody>
                    <a:bodyPr/>
                    <a:lstStyle/>
                    <a:p>
                      <a:pPr algn="ctr" fontAlgn="ctr"/>
                      <a:r>
                        <a:rPr lang="en-US" sz="1200" b="0" i="0" u="none" strike="noStrike" dirty="0">
                          <a:solidFill>
                            <a:srgbClr val="000000"/>
                          </a:solidFill>
                          <a:effectLst/>
                          <a:latin typeface="Arial" panose="020B0604020202020204" pitchFamily="34" charset="0"/>
                        </a:rPr>
                        <a:t>Manila, Philippines/Manila</a:t>
                      </a:r>
                    </a:p>
                  </a:txBody>
                  <a:tcPr marL="1656" marR="1656" marT="1656" marB="15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0352027"/>
                  </a:ext>
                </a:extLst>
              </a:tr>
              <a:tr h="665082">
                <a:tc>
                  <a:txBody>
                    <a:bodyPr/>
                    <a:lstStyle/>
                    <a:p>
                      <a:pPr algn="ctr" fontAlgn="ctr"/>
                      <a:r>
                        <a:rPr lang="en-US" sz="1200" b="1" i="0" u="none" strike="noStrike" dirty="0">
                          <a:solidFill>
                            <a:schemeClr val="tx1"/>
                          </a:solidFill>
                          <a:effectLst/>
                          <a:latin typeface="Arial" panose="020B0604020202020204" pitchFamily="34" charset="0"/>
                        </a:rPr>
                        <a:t>Systems Integration: </a:t>
                      </a:r>
                      <a:r>
                        <a:rPr lang="en-US" sz="1200" b="1" i="0" u="none" strike="noStrike" dirty="0">
                          <a:solidFill>
                            <a:schemeClr val="tx1"/>
                          </a:solidFill>
                          <a:effectLst/>
                          <a:latin typeface="Arial" panose="020B0604020202020204" pitchFamily="34" charset="0"/>
                          <a:hlinkClick r:id="rId3"/>
                        </a:rPr>
                        <a:t>Integrated Urban Services </a:t>
                      </a:r>
                      <a:r>
                        <a:rPr lang="en-US" sz="1200" b="1" i="0" u="none" strike="noStrike" dirty="0">
                          <a:solidFill>
                            <a:schemeClr val="tx1"/>
                          </a:solidFill>
                          <a:effectLst/>
                          <a:latin typeface="Arial" panose="020B0604020202020204" pitchFamily="34" charset="0"/>
                        </a:rPr>
                        <a:t>(IUS)</a:t>
                      </a:r>
                    </a:p>
                    <a:p>
                      <a:pPr algn="ctr" fontAlgn="ctr"/>
                      <a:endParaRPr lang="en-US" sz="1200" b="1" i="0" u="none" strike="noStrike" dirty="0">
                        <a:solidFill>
                          <a:schemeClr val="tx1"/>
                        </a:solidFill>
                        <a:effectLst/>
                        <a:latin typeface="Arial" panose="020B0604020202020204" pitchFamily="34" charset="0"/>
                      </a:endParaRPr>
                    </a:p>
                  </a:txBody>
                  <a:tcPr marL="1656" marR="1656" marT="1656" marB="15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E0B3"/>
                    </a:solidFill>
                  </a:tcPr>
                </a:tc>
                <a:tc>
                  <a:txBody>
                    <a:bodyPr/>
                    <a:lstStyle/>
                    <a:p>
                      <a:pPr algn="ctr" fontAlgn="ctr"/>
                      <a:r>
                        <a:rPr lang="en-US" sz="1200" b="0" i="0" u="none" strike="noStrike" dirty="0">
                          <a:solidFill>
                            <a:srgbClr val="000000"/>
                          </a:solidFill>
                          <a:effectLst/>
                          <a:latin typeface="Arial" panose="020B0604020202020204" pitchFamily="34" charset="0"/>
                        </a:rPr>
                        <a:t>OES, NREL/National Renewable Energy Labs </a:t>
                      </a:r>
                    </a:p>
                  </a:txBody>
                  <a:tcPr marL="1656" marR="1656" marT="1656" marB="15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rPr>
                        <a:t>ASEAN and two pilot cities (tbc)</a:t>
                      </a:r>
                    </a:p>
                  </a:txBody>
                  <a:tcPr marL="1656" marR="1656" marT="1656" marB="15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0345862"/>
                  </a:ext>
                </a:extLst>
              </a:tr>
              <a:tr h="181488">
                <a:tc>
                  <a:txBody>
                    <a:bodyPr/>
                    <a:lstStyle/>
                    <a:p>
                      <a:pPr algn="just" fontAlgn="ctr"/>
                      <a:endParaRPr lang="en-US" sz="900" b="1" i="0" u="none" strike="noStrike">
                        <a:solidFill>
                          <a:srgbClr val="000000"/>
                        </a:solidFill>
                        <a:effectLst/>
                        <a:latin typeface="Arial" panose="020B0604020202020204" pitchFamily="34" charset="0"/>
                      </a:endParaRPr>
                    </a:p>
                  </a:txBody>
                  <a:tcPr marL="1656" marR="1656" marT="1656" marB="15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E0B3"/>
                    </a:solidFill>
                  </a:tcPr>
                </a:tc>
                <a:tc>
                  <a:txBody>
                    <a:bodyPr/>
                    <a:lstStyle/>
                    <a:p>
                      <a:pPr algn="just" fontAlgn="ctr"/>
                      <a:endParaRPr lang="en-US" sz="900" b="0" i="0" u="none" strike="noStrike">
                        <a:solidFill>
                          <a:srgbClr val="000000"/>
                        </a:solidFill>
                        <a:effectLst/>
                        <a:latin typeface="Arial" panose="020B0604020202020204" pitchFamily="34" charset="0"/>
                      </a:endParaRPr>
                    </a:p>
                  </a:txBody>
                  <a:tcPr marL="1656" marR="1656" marT="1656" marB="15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endParaRPr lang="en-US" sz="900" b="0" i="0" u="none" strike="noStrike" dirty="0">
                        <a:solidFill>
                          <a:srgbClr val="000000"/>
                        </a:solidFill>
                        <a:effectLst/>
                        <a:latin typeface="Arial" panose="020B0604020202020204" pitchFamily="34" charset="0"/>
                      </a:endParaRPr>
                    </a:p>
                  </a:txBody>
                  <a:tcPr marL="1656" marR="1656" marT="1656" marB="15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8753872"/>
                  </a:ext>
                </a:extLst>
              </a:tr>
            </a:tbl>
          </a:graphicData>
        </a:graphic>
      </p:graphicFrame>
      <p:sp>
        <p:nvSpPr>
          <p:cNvPr id="4" name="Slide Number Placeholder 3">
            <a:extLst>
              <a:ext uri="{FF2B5EF4-FFF2-40B4-BE49-F238E27FC236}">
                <a16:creationId xmlns:a16="http://schemas.microsoft.com/office/drawing/2014/main" id="{9BD4200D-7832-4717-866B-09C5F2766FF6}"/>
              </a:ext>
            </a:extLst>
          </p:cNvPr>
          <p:cNvSpPr>
            <a:spLocks noGrp="1"/>
          </p:cNvSpPr>
          <p:nvPr>
            <p:ph type="sldNum" sz="quarter" idx="12"/>
          </p:nvPr>
        </p:nvSpPr>
        <p:spPr/>
        <p:txBody>
          <a:bodyPr/>
          <a:lstStyle/>
          <a:p>
            <a:pPr marL="0" marR="0" lvl="0" indent="0" algn="r" defTabSz="914318" rtl="0" eaLnBrk="1" fontAlgn="auto" latinLnBrk="0" hangingPunct="1">
              <a:lnSpc>
                <a:spcPct val="100000"/>
              </a:lnSpc>
              <a:spcBef>
                <a:spcPts val="0"/>
              </a:spcBef>
              <a:spcAft>
                <a:spcPts val="0"/>
              </a:spcAft>
              <a:buClrTx/>
              <a:buSzTx/>
              <a:buFontTx/>
              <a:buNone/>
              <a:tabLst/>
              <a:defRPr/>
            </a:pPr>
            <a:fld id="{8B92AE2D-226C-4C7F-9343-50C873BD521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18"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76500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565C35A-C6FA-4269-822E-6DB5B9C488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F8BBEF76-F066-4551-8A87-AAFD9969E5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7E701E2-9884-4313-A922-224D075A7C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2C9DF5B-371A-4170-9F46-B6EE7EF028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00EAEF78-4C36-4EC9-855A-C27427C36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5E397A22-38A0-4816-926B-740F8E189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A4756C8A-87DB-494D-999F-E6C0EB0BDA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FB60A164-1613-43A9-A23E-870E89DD90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CA0CF5DE-8A99-4138-A0F0-C84DA0C73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41D911B-1F2A-43C3-BDE4-77A1F3D85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429A86E-CFC2-4521-9A58-DF4BF96D95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6C2031B9-9CCA-4136-8A40-6AA65CF750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7B7CA69-ACEC-459C-91DB-7338747100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22225">
            <a:solidFill>
              <a:srgbClr val="FB3B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able&#10;&#10;Description automatically generated">
            <a:extLst>
              <a:ext uri="{FF2B5EF4-FFF2-40B4-BE49-F238E27FC236}">
                <a16:creationId xmlns:a16="http://schemas.microsoft.com/office/drawing/2014/main" id="{4F4E1153-3DF2-402C-89AE-D5897D845EF0}"/>
              </a:ext>
            </a:extLst>
          </p:cNvPr>
          <p:cNvPicPr>
            <a:picLocks noGrp="1" noChangeAspect="1"/>
          </p:cNvPicPr>
          <p:nvPr>
            <p:ph idx="1"/>
          </p:nvPr>
        </p:nvPicPr>
        <p:blipFill rotWithShape="1">
          <a:blip r:embed="rId2"/>
          <a:srcRect t="3251" b="5928"/>
          <a:stretch/>
        </p:blipFill>
        <p:spPr>
          <a:xfrm>
            <a:off x="512924" y="639233"/>
            <a:ext cx="8178799" cy="5571066"/>
          </a:xfrm>
          <a:prstGeom prst="rect">
            <a:avLst/>
          </a:prstGeom>
        </p:spPr>
      </p:pic>
      <p:sp>
        <p:nvSpPr>
          <p:cNvPr id="4" name="Slide Number Placeholder 3">
            <a:extLst>
              <a:ext uri="{FF2B5EF4-FFF2-40B4-BE49-F238E27FC236}">
                <a16:creationId xmlns:a16="http://schemas.microsoft.com/office/drawing/2014/main" id="{AC2F0F39-6CBB-4D98-BB85-39E7ABD43D5E}"/>
              </a:ext>
            </a:extLst>
          </p:cNvPr>
          <p:cNvSpPr>
            <a:spLocks noGrp="1"/>
          </p:cNvSpPr>
          <p:nvPr>
            <p:ph type="sldNum" sz="quarter" idx="12"/>
          </p:nvPr>
        </p:nvSpPr>
        <p:spPr>
          <a:xfrm>
            <a:off x="8148895" y="6418433"/>
            <a:ext cx="512504" cy="365125"/>
          </a:xfrm>
        </p:spPr>
        <p:txBody>
          <a:bodyPr vert="horz" lIns="91440" tIns="45720" rIns="91440" bIns="45720" rtlCol="0" anchor="ctr">
            <a:normAutofit/>
          </a:bodyPr>
          <a:lstStyle/>
          <a:p>
            <a:pPr defTabSz="457200">
              <a:spcAft>
                <a:spcPts val="600"/>
              </a:spcAft>
            </a:pPr>
            <a:fld id="{8B92AE2D-226C-4C7F-9343-50C873BD521D}" type="slidenum">
              <a:rPr lang="en-US">
                <a:solidFill>
                  <a:schemeClr val="tx1"/>
                </a:solidFill>
              </a:rPr>
              <a:pPr defTabSz="457200">
                <a:spcAft>
                  <a:spcPts val="600"/>
                </a:spcAft>
              </a:pPr>
              <a:t>9</a:t>
            </a:fld>
            <a:endParaRPr lang="en-US">
              <a:solidFill>
                <a:schemeClr val="tx1"/>
              </a:solidFill>
            </a:endParaRPr>
          </a:p>
        </p:txBody>
      </p:sp>
    </p:spTree>
    <p:extLst>
      <p:ext uri="{BB962C8B-B14F-4D97-AF65-F5344CB8AC3E}">
        <p14:creationId xmlns:p14="http://schemas.microsoft.com/office/powerpoint/2010/main" val="18082849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dbdea5f-11bc-4d14-9034-5207254292ae">
      <UserInfo>
        <DisplayName>Santiago Fink, Helen</DisplayName>
        <AccountId>25</AccountId>
        <AccountType/>
      </UserInfo>
      <UserInfo>
        <DisplayName>Capistrano, Norm</DisplayName>
        <AccountId>27</AccountId>
        <AccountType/>
      </UserInfo>
      <UserInfo>
        <DisplayName>Warner, Jeffrey</DisplayName>
        <AccountId>17</AccountId>
        <AccountType/>
      </UserInfo>
      <UserInfo>
        <DisplayName>Mathur, Amit</DisplayName>
        <AccountId>19</AccountId>
        <AccountType/>
      </UserInfo>
      <UserInfo>
        <DisplayName>Bartlett, Ashley M</DisplayName>
        <AccountId>13</AccountId>
        <AccountType/>
      </UserInfo>
      <UserInfo>
        <DisplayName>Robinson, Grant</DisplayName>
        <AccountId>15</AccountId>
        <AccountType/>
      </UserInfo>
      <UserInfo>
        <DisplayName>Blackshaw, Brett</DisplayName>
        <AccountId>36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F2E0D7FE3A18C469F66AC2D9744C6B4" ma:contentTypeVersion="10" ma:contentTypeDescription="Create a new document." ma:contentTypeScope="" ma:versionID="7a6c922ad114a59ea98f17968381f810">
  <xsd:schema xmlns:xsd="http://www.w3.org/2001/XMLSchema" xmlns:xs="http://www.w3.org/2001/XMLSchema" xmlns:p="http://schemas.microsoft.com/office/2006/metadata/properties" xmlns:ns2="c2330e2a-a710-4aeb-9573-4e23bc6b8e58" xmlns:ns3="2dbdea5f-11bc-4d14-9034-5207254292ae" targetNamespace="http://schemas.microsoft.com/office/2006/metadata/properties" ma:root="true" ma:fieldsID="1f754ff74ac1f33638eb83180a9f392d" ns2:_="" ns3:_="">
    <xsd:import namespace="c2330e2a-a710-4aeb-9573-4e23bc6b8e58"/>
    <xsd:import namespace="2dbdea5f-11bc-4d14-9034-5207254292a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330e2a-a710-4aeb-9573-4e23bc6b8e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bdea5f-11bc-4d14-9034-5207254292a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7361AC-D32C-4800-AD3C-ADAB9F033E64}">
  <ds:schemaRefs>
    <ds:schemaRef ds:uri="2dbdea5f-11bc-4d14-9034-5207254292ae"/>
    <ds:schemaRef ds:uri="c2330e2a-a710-4aeb-9573-4e23bc6b8e5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3D7D4CF-15FB-4091-9804-020CEC523C89}">
  <ds:schemaRefs>
    <ds:schemaRef ds:uri="http://schemas.microsoft.com/sharepoint/v3/contenttype/forms"/>
  </ds:schemaRefs>
</ds:datastoreItem>
</file>

<file path=customXml/itemProps3.xml><?xml version="1.0" encoding="utf-8"?>
<ds:datastoreItem xmlns:ds="http://schemas.openxmlformats.org/officeDocument/2006/customXml" ds:itemID="{B3B8614F-E722-4129-A489-9EE3F31F21DE}">
  <ds:schemaRefs>
    <ds:schemaRef ds:uri="2dbdea5f-11bc-4d14-9034-5207254292ae"/>
    <ds:schemaRef ds:uri="c2330e2a-a710-4aeb-9573-4e23bc6b8e5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7543</TotalTime>
  <Words>1556</Words>
  <Application>Microsoft Office PowerPoint</Application>
  <PresentationFormat>On-screen Show (4:3)</PresentationFormat>
  <Paragraphs>163</Paragraphs>
  <Slides>16</Slides>
  <Notes>9</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16</vt:i4>
      </vt:variant>
    </vt:vector>
  </HeadingPairs>
  <TitlesOfParts>
    <vt:vector size="31" baseType="lpstr">
      <vt:lpstr>Arial</vt:lpstr>
      <vt:lpstr>Calibri</vt:lpstr>
      <vt:lpstr>Calibri Light</vt:lpstr>
      <vt:lpstr>Garamond</vt:lpstr>
      <vt:lpstr>Lyon</vt:lpstr>
      <vt:lpstr>MercurySSm-Bold-Pro_Web</vt:lpstr>
      <vt:lpstr>Segoe UI</vt:lpstr>
      <vt:lpstr>Times New Roman</vt:lpstr>
      <vt:lpstr>Trebuchet MS</vt:lpstr>
      <vt:lpstr>Tw Cen MT</vt:lpstr>
      <vt:lpstr>Wingdings 3</vt:lpstr>
      <vt:lpstr>Office Theme</vt:lpstr>
      <vt:lpstr>1_Office Theme</vt:lpstr>
      <vt:lpstr>Facet</vt:lpstr>
      <vt:lpstr>2_Office Theme</vt:lpstr>
      <vt:lpstr> U.S.-ASEAN Smart Cities Partnership Program Overview </vt:lpstr>
      <vt:lpstr>PowerPoint Presentation</vt:lpstr>
      <vt:lpstr>PowerPoint Presentation</vt:lpstr>
      <vt:lpstr>Indo-Pacific ASEAN Trends</vt:lpstr>
      <vt:lpstr>Smart Sustainable Cities Tools  </vt:lpstr>
      <vt:lpstr>    VALUE OF INTEGRATED MASTER PLANNING AND DEVELOPMENT    Chattanooga Climate Action Plan:(before (top photo) and after (bottom):​   -  Energy Efficiency   -  Education and Policy  -  Healthy Communities  - Natural Resources   </vt:lpstr>
      <vt:lpstr>    PUBLIC HEALTH Solutions  - Air pollution kills more people than tuberculosis, HIV/AIDS, and malaria combined  - Nature-based solutions, eg: green buffers, street trees,  can support PM 2.5/10 capture and mitigate heat island through evapotranspiration processes.     - Health focused  urban planning is essential to mitigate health, safety and socio-economic risks.     </vt:lpstr>
      <vt:lpstr>PowerPoint Presentation</vt:lpstr>
      <vt:lpstr>PowerPoint Presentation</vt:lpstr>
      <vt:lpstr>PowerPoint Presentation</vt:lpstr>
      <vt:lpstr>Integrated Urban Services Program https://www.nrel.gov/international/integrated-urban-services.html</vt:lpstr>
      <vt:lpstr>Smart Cities Business Innovation Fund, https://asean.usmission.gov/smart-cities-business-innovation-fund/  </vt:lpstr>
      <vt:lpstr>New Programming under Develoment   </vt:lpstr>
      <vt:lpstr>* USASCP Fact Sheet   * Coordination with Japan  * Strategic Partnership with Singapore and Growth and Innovation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U.S.-ASEAN Smart Cities Partnership Programming Overview </dc:title>
  <dc:creator>Helen Santiago Fink</dc:creator>
  <cp:lastModifiedBy>Helen Santiago Fink</cp:lastModifiedBy>
  <cp:revision>78</cp:revision>
  <dcterms:created xsi:type="dcterms:W3CDTF">2020-12-09T22:04:49Z</dcterms:created>
  <dcterms:modified xsi:type="dcterms:W3CDTF">2022-04-07T17:15:36Z</dcterms:modified>
</cp:coreProperties>
</file>