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</p:sldMasterIdLst>
  <p:notesMasterIdLst>
    <p:notesMasterId r:id="rId16"/>
  </p:notesMasterIdLst>
  <p:handoutMasterIdLst>
    <p:handoutMasterId r:id="rId17"/>
  </p:handoutMasterIdLst>
  <p:sldIdLst>
    <p:sldId id="260" r:id="rId5"/>
    <p:sldId id="263" r:id="rId6"/>
    <p:sldId id="273" r:id="rId7"/>
    <p:sldId id="269" r:id="rId8"/>
    <p:sldId id="272" r:id="rId9"/>
    <p:sldId id="276" r:id="rId10"/>
    <p:sldId id="366" r:id="rId11"/>
    <p:sldId id="346" r:id="rId12"/>
    <p:sldId id="368" r:id="rId13"/>
    <p:sldId id="369" r:id="rId14"/>
    <p:sldId id="268" r:id="rId1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ACF1B3-A710-A5F9-98DE-FD376343AA16}" name="Evans, Meredydd" initials="EM" userId="S::m.evans@pnnl.gov::68396bf9-aa3b-4d4a-ba9c-baa36911ee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9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Stock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4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5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ISAP: International Forum for Sustainable Asia and the Pacific; IGES: Institute for Global Environmental Strategies (Japan); TERI: The Energy and Resources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January 13, 2023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cims.pnnl.gov/modeling/gcam-global-change-analysis-model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720" y="2560320"/>
            <a:ext cx="5103481" cy="1828800"/>
          </a:xfrm>
        </p:spPr>
        <p:txBody>
          <a:bodyPr/>
          <a:lstStyle/>
          <a:p>
            <a:r>
              <a:rPr lang="en-US" sz="4200" dirty="0"/>
              <a:t>Modeling Cities in Decarbonization Pathways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1201" y="5743160"/>
            <a:ext cx="4572000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2313" y="4876117"/>
            <a:ext cx="3290888" cy="438150"/>
          </a:xfrm>
        </p:spPr>
        <p:txBody>
          <a:bodyPr/>
          <a:lstStyle/>
          <a:p>
            <a:r>
              <a:rPr lang="en-US" dirty="0"/>
              <a:t>USASCP Monthly Meeting</a:t>
            </a:r>
          </a:p>
          <a:p>
            <a:r>
              <a:rPr lang="en-US" dirty="0"/>
              <a:t>December 8,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3263B-39B7-48AB-88A3-71CABF277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422" y="56427"/>
            <a:ext cx="1886213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D2A752-B924-40BE-BBEC-76B39C5F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EF9251-FA10-43C5-8316-E4A8EB36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from COP27 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3146F-B8C0-4EDD-8076-F710FF6F7DC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23722" y="1903166"/>
            <a:ext cx="6995709" cy="6054980"/>
          </a:xfrm>
        </p:spPr>
        <p:txBody>
          <a:bodyPr/>
          <a:lstStyle/>
          <a:p>
            <a:r>
              <a:rPr lang="en-US" sz="2000" dirty="0"/>
              <a:t>COP Engagement:</a:t>
            </a:r>
          </a:p>
          <a:p>
            <a:pPr lvl="1"/>
            <a:r>
              <a:rPr lang="en-US" sz="1800" dirty="0"/>
              <a:t>Official side event: </a:t>
            </a:r>
            <a:r>
              <a:rPr lang="en-US" sz="1800" b="1" dirty="0"/>
              <a:t>How Can Asia Achieve a Net Zero Future? Building Coalitions for Transformative Change</a:t>
            </a:r>
          </a:p>
          <a:p>
            <a:pPr lvl="2"/>
            <a:r>
              <a:rPr lang="en-US" sz="1600" dirty="0"/>
              <a:t>Presentations by PNNL and UTM on smart cities efforts</a:t>
            </a:r>
          </a:p>
          <a:p>
            <a:pPr lvl="1"/>
            <a:r>
              <a:rPr lang="en-US" sz="1800" dirty="0"/>
              <a:t>Booth with UTM of Malaysia that showcased decarbonization analysis in Kuala Lumpur, among other topics</a:t>
            </a:r>
          </a:p>
          <a:p>
            <a:r>
              <a:rPr lang="en-US" sz="2000" dirty="0"/>
              <a:t>Impacts:</a:t>
            </a:r>
          </a:p>
          <a:p>
            <a:pPr lvl="1"/>
            <a:r>
              <a:rPr lang="en-US" sz="1800" dirty="0"/>
              <a:t>Significant interest from side event</a:t>
            </a:r>
          </a:p>
          <a:p>
            <a:pPr lvl="2"/>
            <a:r>
              <a:rPr lang="en-US" sz="1600" dirty="0"/>
              <a:t>Follow on webinar for Asian audience in collaboration with Japan: </a:t>
            </a:r>
            <a:r>
              <a:rPr lang="en-US" sz="1600" b="1" dirty="0"/>
              <a:t>Achieving a Net-Zero Future in Asia: From Individual Innovation to Societal Transformation, ISAP2022, IGES (11/29/22)</a:t>
            </a:r>
          </a:p>
          <a:p>
            <a:pPr lvl="2"/>
            <a:r>
              <a:rPr lang="en-US" sz="1600" dirty="0"/>
              <a:t>Interest from TERI staff and other Indian participants in replication efforts in India</a:t>
            </a:r>
          </a:p>
          <a:p>
            <a:pPr lvl="1"/>
            <a:r>
              <a:rPr lang="en-US" sz="1800" dirty="0"/>
              <a:t>Booth and poster impacts</a:t>
            </a:r>
          </a:p>
          <a:p>
            <a:pPr lvl="2"/>
            <a:r>
              <a:rPr lang="en-US" sz="1600" dirty="0"/>
              <a:t>Numerous COP participants from around the world asked questions about smart city collaboration in Kuala Lumpur, with interest to replicate it</a:t>
            </a:r>
          </a:p>
          <a:p>
            <a:pPr lvl="3"/>
            <a:r>
              <a:rPr lang="en-US" sz="1400" dirty="0"/>
              <a:t>Other ASEAN countries, sub-Saharan Africa (e.g., Lusaka’s mayor), other geographies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6649D4-937D-428E-B2E6-D8215C1E1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74" b="19373"/>
          <a:stretch/>
        </p:blipFill>
        <p:spPr>
          <a:xfrm>
            <a:off x="8686799" y="1999562"/>
            <a:ext cx="5207513" cy="2271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D95415-C80B-4085-A0AE-0BCFEC5F78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0066" r="386" b="6990"/>
          <a:stretch/>
        </p:blipFill>
        <p:spPr>
          <a:xfrm>
            <a:off x="8686800" y="4471526"/>
            <a:ext cx="5207513" cy="28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EB874-12A1-4DDA-8E0E-665EC8FF1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422" y="56427"/>
            <a:ext cx="1886213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Integrated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1" y="1951883"/>
            <a:ext cx="8258174" cy="59012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Integrated analysis is valuable in understanding city decarbonization choices.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Covers many sectors and explores </a:t>
            </a:r>
            <a:r>
              <a:rPr lang="en-US" dirty="0">
                <a:solidFill>
                  <a:schemeClr val="tx2"/>
                </a:solidFill>
              </a:rPr>
              <a:t>connections between these sectors and the environment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Highlights </a:t>
            </a:r>
            <a:r>
              <a:rPr lang="en-US" dirty="0">
                <a:solidFill>
                  <a:schemeClr val="tx2"/>
                </a:solidFill>
              </a:rPr>
              <a:t>tradeoffs</a:t>
            </a:r>
            <a:r>
              <a:rPr lang="en-US" dirty="0"/>
              <a:t> of different policies and explores </a:t>
            </a:r>
            <a:r>
              <a:rPr lang="en-US" dirty="0">
                <a:solidFill>
                  <a:schemeClr val="tx2"/>
                </a:solidFill>
              </a:rPr>
              <a:t>“what-if” scenarios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Helps identify the most </a:t>
            </a:r>
            <a:r>
              <a:rPr lang="en-US" dirty="0">
                <a:solidFill>
                  <a:schemeClr val="tx2"/>
                </a:solidFill>
              </a:rPr>
              <a:t>beneficial decarbonization pathways</a:t>
            </a:r>
            <a:r>
              <a:rPr lang="en-US" dirty="0"/>
              <a:t> at the city and national level </a:t>
            </a:r>
          </a:p>
          <a:p>
            <a:pPr>
              <a:lnSpc>
                <a:spcPct val="100000"/>
              </a:lnSpc>
            </a:pPr>
            <a:r>
              <a:rPr lang="en-US" dirty="0"/>
              <a:t>These factors allow cities to explore </a:t>
            </a:r>
            <a:r>
              <a:rPr lang="en-US" dirty="0">
                <a:solidFill>
                  <a:schemeClr val="tx2"/>
                </a:solidFill>
              </a:rPr>
              <a:t>socioeconomic and environmental consequences </a:t>
            </a:r>
            <a:r>
              <a:rPr lang="en-US" dirty="0"/>
              <a:t>of policies and cross-sector implications.</a:t>
            </a:r>
          </a:p>
          <a:p>
            <a:pPr>
              <a:lnSpc>
                <a:spcPct val="100000"/>
              </a:lnSpc>
            </a:pPr>
            <a:r>
              <a:rPr lang="en-US" dirty="0"/>
              <a:t>This contributes to </a:t>
            </a:r>
            <a:r>
              <a:rPr lang="en-US" dirty="0">
                <a:solidFill>
                  <a:schemeClr val="tx2"/>
                </a:solidFill>
              </a:rPr>
              <a:t>informed, sustainable decision making at the city level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C59BCC-675E-4163-8939-6E70CE141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187" y="0"/>
            <a:ext cx="1886213" cy="1676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677B90-3283-4743-99C9-CCD2D9BDA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15" y="2449214"/>
            <a:ext cx="4943485" cy="380891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374E48-0FA5-4B6F-B3F9-D6803C4BD33B}"/>
              </a:ext>
            </a:extLst>
          </p:cNvPr>
          <p:cNvSpPr txBox="1"/>
          <p:nvPr/>
        </p:nvSpPr>
        <p:spPr>
          <a:xfrm>
            <a:off x="9639210" y="6620470"/>
            <a:ext cx="4943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overview of the systems within the Global Change Analysis Model.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(Image source: 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https://gcims.pnnl.gov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DC7489-073A-40DD-995C-DB06922D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5" name="Slide Number Placeholder 1">
            <a:extLst>
              <a:ext uri="{FF2B5EF4-FFF2-40B4-BE49-F238E27FC236}">
                <a16:creationId xmlns:a16="http://schemas.microsoft.com/office/drawing/2014/main" id="{A8206FC7-4621-45E5-BE27-3600D5E8AE49}"/>
              </a:ext>
            </a:extLst>
          </p:cNvPr>
          <p:cNvSpPr txBox="1">
            <a:spLocks/>
          </p:cNvSpPr>
          <p:nvPr/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7A4BB3-E848-5A44-82DF-322201952C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49B5730C-AE06-44B9-A997-F0471D8E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9" y="270933"/>
            <a:ext cx="11247119" cy="1310979"/>
          </a:xfrm>
        </p:spPr>
        <p:txBody>
          <a:bodyPr/>
          <a:lstStyle/>
          <a:p>
            <a:r>
              <a:rPr lang="en-US" dirty="0"/>
              <a:t>GCAM City Scale Modeling Framework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BDF3EDD-381C-42F9-8E2C-426B83FA5A19}"/>
              </a:ext>
            </a:extLst>
          </p:cNvPr>
          <p:cNvSpPr/>
          <p:nvPr/>
        </p:nvSpPr>
        <p:spPr>
          <a:xfrm>
            <a:off x="1377938" y="3656336"/>
            <a:ext cx="6297283" cy="3609265"/>
          </a:xfrm>
          <a:prstGeom prst="roundRect">
            <a:avLst>
              <a:gd name="adj" fmla="val 7198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6D309F-60BB-46B3-86DF-85F219956473}"/>
              </a:ext>
            </a:extLst>
          </p:cNvPr>
          <p:cNvSpPr txBox="1"/>
          <p:nvPr/>
        </p:nvSpPr>
        <p:spPr>
          <a:xfrm>
            <a:off x="1698553" y="3947747"/>
            <a:ext cx="5579853" cy="51077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Primary Energy Supply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21784E-CD42-485D-97A0-CA9DCD2543FB}"/>
              </a:ext>
            </a:extLst>
          </p:cNvPr>
          <p:cNvSpPr txBox="1"/>
          <p:nvPr/>
        </p:nvSpPr>
        <p:spPr>
          <a:xfrm>
            <a:off x="1377938" y="2599269"/>
            <a:ext cx="6297283" cy="91940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Agriculture production and consumption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Water consumption and land use change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738DA5-5620-46F2-8079-9A53C81ED38B}"/>
              </a:ext>
            </a:extLst>
          </p:cNvPr>
          <p:cNvSpPr txBox="1"/>
          <p:nvPr/>
        </p:nvSpPr>
        <p:spPr>
          <a:xfrm>
            <a:off x="1698553" y="4989383"/>
            <a:ext cx="5579853" cy="510778"/>
          </a:xfrm>
          <a:prstGeom prst="roundRect">
            <a:avLst/>
          </a:prstGeom>
          <a:solidFill>
            <a:srgbClr val="FFEFC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Electricity Generation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92E278-B2F7-4179-8137-89ED333EE131}"/>
              </a:ext>
            </a:extLst>
          </p:cNvPr>
          <p:cNvSpPr txBox="1"/>
          <p:nvPr/>
        </p:nvSpPr>
        <p:spPr>
          <a:xfrm>
            <a:off x="1698553" y="5602905"/>
            <a:ext cx="5579853" cy="510778"/>
          </a:xfrm>
          <a:prstGeom prst="roundRect">
            <a:avLst/>
          </a:prstGeom>
          <a:solidFill>
            <a:srgbClr val="EAFF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Refining &amp; other energy transformation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AFBA93-8714-4BC7-8CF1-0D1EB0601D40}"/>
              </a:ext>
            </a:extLst>
          </p:cNvPr>
          <p:cNvSpPr txBox="1"/>
          <p:nvPr/>
        </p:nvSpPr>
        <p:spPr>
          <a:xfrm>
            <a:off x="1098104" y="2081759"/>
            <a:ext cx="683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National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24A434D-D59A-488D-AC60-57C108874062}"/>
              </a:ext>
            </a:extLst>
          </p:cNvPr>
          <p:cNvSpPr/>
          <p:nvPr/>
        </p:nvSpPr>
        <p:spPr>
          <a:xfrm>
            <a:off x="1098104" y="2081759"/>
            <a:ext cx="6835910" cy="5385841"/>
          </a:xfrm>
          <a:prstGeom prst="roundRect">
            <a:avLst>
              <a:gd name="adj" fmla="val 719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860FF1B-6974-4BC9-8977-D574BD2FA66F}"/>
              </a:ext>
            </a:extLst>
          </p:cNvPr>
          <p:cNvCxnSpPr>
            <a:cxnSpLocks/>
            <a:stCxn id="68" idx="3"/>
            <a:endCxn id="62" idx="1"/>
          </p:cNvCxnSpPr>
          <p:nvPr/>
        </p:nvCxnSpPr>
        <p:spPr>
          <a:xfrm flipV="1">
            <a:off x="7278406" y="6224995"/>
            <a:ext cx="1344732" cy="66258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AA4B8BC-A782-4C60-8EA4-D3BD7F7C0C3C}"/>
              </a:ext>
            </a:extLst>
          </p:cNvPr>
          <p:cNvCxnSpPr>
            <a:cxnSpLocks/>
            <a:stCxn id="68" idx="3"/>
            <a:endCxn id="67" idx="1"/>
          </p:cNvCxnSpPr>
          <p:nvPr/>
        </p:nvCxnSpPr>
        <p:spPr>
          <a:xfrm flipV="1">
            <a:off x="7278406" y="3322190"/>
            <a:ext cx="1344732" cy="356538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2A8A8EA-B5EC-4CE1-8ED2-9408995BC7CA}"/>
              </a:ext>
            </a:extLst>
          </p:cNvPr>
          <p:cNvCxnSpPr>
            <a:cxnSpLocks/>
          </p:cNvCxnSpPr>
          <p:nvPr/>
        </p:nvCxnSpPr>
        <p:spPr>
          <a:xfrm>
            <a:off x="4646137" y="4563740"/>
            <a:ext cx="0" cy="3657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76D9CAC-6BAF-429D-B01E-FA2E76B4E17C}"/>
              </a:ext>
            </a:extLst>
          </p:cNvPr>
          <p:cNvCxnSpPr>
            <a:cxnSpLocks/>
          </p:cNvCxnSpPr>
          <p:nvPr/>
        </p:nvCxnSpPr>
        <p:spPr>
          <a:xfrm>
            <a:off x="4659866" y="6224802"/>
            <a:ext cx="0" cy="3657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AD93A69-0D60-4D50-96C6-9786AF24A12C}"/>
              </a:ext>
            </a:extLst>
          </p:cNvPr>
          <p:cNvSpPr txBox="1"/>
          <p:nvPr/>
        </p:nvSpPr>
        <p:spPr>
          <a:xfrm>
            <a:off x="8784176" y="5662667"/>
            <a:ext cx="2650017" cy="510778"/>
          </a:xfrm>
          <a:prstGeom prst="roundRect">
            <a:avLst/>
          </a:prstGeom>
          <a:solidFill>
            <a:srgbClr val="F5D4C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Buildings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2A068C-24C7-4833-8037-B1A9F353D737}"/>
              </a:ext>
            </a:extLst>
          </p:cNvPr>
          <p:cNvSpPr txBox="1"/>
          <p:nvPr/>
        </p:nvSpPr>
        <p:spPr>
          <a:xfrm>
            <a:off x="8784176" y="6241542"/>
            <a:ext cx="2650017" cy="510778"/>
          </a:xfrm>
          <a:prstGeom prst="roundRect">
            <a:avLst/>
          </a:prstGeom>
          <a:solidFill>
            <a:srgbClr val="EAFF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Industry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7E0FEF-34A1-46ED-9EB0-D4BB48842928}"/>
              </a:ext>
            </a:extLst>
          </p:cNvPr>
          <p:cNvSpPr txBox="1"/>
          <p:nvPr/>
        </p:nvSpPr>
        <p:spPr>
          <a:xfrm>
            <a:off x="8784176" y="6820417"/>
            <a:ext cx="2650017" cy="510778"/>
          </a:xfrm>
          <a:prstGeom prst="roundRect">
            <a:avLst/>
          </a:prstGeom>
          <a:solidFill>
            <a:srgbClr val="B5D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Transportation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DD1B96-3E8F-4635-BB0A-AEB00218A606}"/>
              </a:ext>
            </a:extLst>
          </p:cNvPr>
          <p:cNvSpPr txBox="1"/>
          <p:nvPr/>
        </p:nvSpPr>
        <p:spPr>
          <a:xfrm>
            <a:off x="8821754" y="5078302"/>
            <a:ext cx="2650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Rest of Country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9B94C80-ABB9-4CAD-BC8E-FB3104E905D7}"/>
              </a:ext>
            </a:extLst>
          </p:cNvPr>
          <p:cNvSpPr/>
          <p:nvPr/>
        </p:nvSpPr>
        <p:spPr>
          <a:xfrm>
            <a:off x="8623138" y="4982389"/>
            <a:ext cx="2976109" cy="2485211"/>
          </a:xfrm>
          <a:prstGeom prst="roundRect">
            <a:avLst>
              <a:gd name="adj" fmla="val 719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24EC81-B76B-4BFE-9602-A3F058E14A76}"/>
              </a:ext>
            </a:extLst>
          </p:cNvPr>
          <p:cNvSpPr txBox="1"/>
          <p:nvPr/>
        </p:nvSpPr>
        <p:spPr>
          <a:xfrm>
            <a:off x="8784176" y="2768915"/>
            <a:ext cx="2650017" cy="510778"/>
          </a:xfrm>
          <a:prstGeom prst="roundRect">
            <a:avLst/>
          </a:prstGeom>
          <a:solidFill>
            <a:srgbClr val="F5D4C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Buildings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5EF2C7-FDB0-4974-B94C-6C1D092B7F64}"/>
              </a:ext>
            </a:extLst>
          </p:cNvPr>
          <p:cNvSpPr txBox="1"/>
          <p:nvPr/>
        </p:nvSpPr>
        <p:spPr>
          <a:xfrm>
            <a:off x="8784176" y="3347790"/>
            <a:ext cx="2650017" cy="510778"/>
          </a:xfrm>
          <a:prstGeom prst="roundRect">
            <a:avLst/>
          </a:prstGeom>
          <a:solidFill>
            <a:srgbClr val="EAFF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Industry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21CCD0-EA3F-46A6-90DE-DB6F744F2732}"/>
              </a:ext>
            </a:extLst>
          </p:cNvPr>
          <p:cNvSpPr txBox="1"/>
          <p:nvPr/>
        </p:nvSpPr>
        <p:spPr>
          <a:xfrm>
            <a:off x="8784176" y="3926665"/>
            <a:ext cx="2650017" cy="510778"/>
          </a:xfrm>
          <a:prstGeom prst="roundRect">
            <a:avLst/>
          </a:prstGeom>
          <a:solidFill>
            <a:srgbClr val="B5D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Transportation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C239D6F-D6E1-4C9F-8C3C-A6BC1BC81377}"/>
              </a:ext>
            </a:extLst>
          </p:cNvPr>
          <p:cNvSpPr txBox="1"/>
          <p:nvPr/>
        </p:nvSpPr>
        <p:spPr>
          <a:xfrm>
            <a:off x="8821754" y="2184550"/>
            <a:ext cx="2650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City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7FD2769-67CE-4D8C-9719-BB4A40EA32D4}"/>
              </a:ext>
            </a:extLst>
          </p:cNvPr>
          <p:cNvSpPr/>
          <p:nvPr/>
        </p:nvSpPr>
        <p:spPr>
          <a:xfrm>
            <a:off x="8623138" y="2080640"/>
            <a:ext cx="2976109" cy="2483100"/>
          </a:xfrm>
          <a:prstGeom prst="roundRect">
            <a:avLst>
              <a:gd name="adj" fmla="val 719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989200A-8ACA-4265-A3CA-4AA14816C1E1}"/>
              </a:ext>
            </a:extLst>
          </p:cNvPr>
          <p:cNvSpPr txBox="1"/>
          <p:nvPr/>
        </p:nvSpPr>
        <p:spPr>
          <a:xfrm>
            <a:off x="1698553" y="6632190"/>
            <a:ext cx="5579853" cy="51077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Final Energy Supply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3376889-71FB-494C-B1A4-2FC92A5A5BDB}"/>
              </a:ext>
            </a:extLst>
          </p:cNvPr>
          <p:cNvSpPr txBox="1"/>
          <p:nvPr/>
        </p:nvSpPr>
        <p:spPr>
          <a:xfrm>
            <a:off x="12327640" y="2148066"/>
            <a:ext cx="2056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Subnational downscaling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7E264AF-27E8-4717-A40D-541D0FB3A992}"/>
              </a:ext>
            </a:extLst>
          </p:cNvPr>
          <p:cNvSpPr/>
          <p:nvPr/>
        </p:nvSpPr>
        <p:spPr>
          <a:xfrm>
            <a:off x="12327640" y="2044156"/>
            <a:ext cx="2056378" cy="5423444"/>
          </a:xfrm>
          <a:prstGeom prst="roundRect">
            <a:avLst>
              <a:gd name="adj" fmla="val 7198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C42094-89C6-426C-A584-310B548D7986}"/>
              </a:ext>
            </a:extLst>
          </p:cNvPr>
          <p:cNvSpPr txBox="1"/>
          <p:nvPr/>
        </p:nvSpPr>
        <p:spPr>
          <a:xfrm>
            <a:off x="12441941" y="3358732"/>
            <a:ext cx="1824104" cy="51077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Population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432F74A-5852-4460-B932-C3EE5A21E79D}"/>
              </a:ext>
            </a:extLst>
          </p:cNvPr>
          <p:cNvSpPr txBox="1"/>
          <p:nvPr/>
        </p:nvSpPr>
        <p:spPr>
          <a:xfrm>
            <a:off x="12438300" y="4025539"/>
            <a:ext cx="1824104" cy="51077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GDP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5A42684-4127-4A8E-92A7-3EDEF37057E4}"/>
              </a:ext>
            </a:extLst>
          </p:cNvPr>
          <p:cNvCxnSpPr>
            <a:cxnSpLocks/>
            <a:stCxn id="71" idx="1"/>
            <a:endCxn id="63" idx="3"/>
          </p:cNvCxnSpPr>
          <p:nvPr/>
        </p:nvCxnSpPr>
        <p:spPr>
          <a:xfrm flipH="1" flipV="1">
            <a:off x="11434193" y="3024304"/>
            <a:ext cx="1007748" cy="589817"/>
          </a:xfrm>
          <a:prstGeom prst="straightConnector1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4A8551A-ED93-4896-875A-83BE5C9EF628}"/>
              </a:ext>
            </a:extLst>
          </p:cNvPr>
          <p:cNvCxnSpPr>
            <a:cxnSpLocks/>
            <a:stCxn id="71" idx="1"/>
            <a:endCxn id="65" idx="3"/>
          </p:cNvCxnSpPr>
          <p:nvPr/>
        </p:nvCxnSpPr>
        <p:spPr>
          <a:xfrm flipH="1">
            <a:off x="11434193" y="3614121"/>
            <a:ext cx="1007748" cy="567933"/>
          </a:xfrm>
          <a:prstGeom prst="straightConnector1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6ECF45E-E2F0-4A59-836A-30D458C557C3}"/>
              </a:ext>
            </a:extLst>
          </p:cNvPr>
          <p:cNvCxnSpPr>
            <a:cxnSpLocks/>
            <a:stCxn id="72" idx="1"/>
            <a:endCxn id="64" idx="3"/>
          </p:cNvCxnSpPr>
          <p:nvPr/>
        </p:nvCxnSpPr>
        <p:spPr>
          <a:xfrm flipH="1" flipV="1">
            <a:off x="11434193" y="3603179"/>
            <a:ext cx="1004107" cy="677749"/>
          </a:xfrm>
          <a:prstGeom prst="straightConnector1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D93F55A-890D-481D-B444-2B4490BA1631}"/>
              </a:ext>
            </a:extLst>
          </p:cNvPr>
          <p:cNvCxnSpPr>
            <a:cxnSpLocks/>
            <a:stCxn id="72" idx="1"/>
            <a:endCxn id="63" idx="3"/>
          </p:cNvCxnSpPr>
          <p:nvPr/>
        </p:nvCxnSpPr>
        <p:spPr>
          <a:xfrm flipH="1" flipV="1">
            <a:off x="11434193" y="3024304"/>
            <a:ext cx="1004107" cy="1256624"/>
          </a:xfrm>
          <a:prstGeom prst="straightConnector1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772E963-6B56-4AF5-9DCB-933FDEEB0035}"/>
              </a:ext>
            </a:extLst>
          </p:cNvPr>
          <p:cNvSpPr txBox="1"/>
          <p:nvPr/>
        </p:nvSpPr>
        <p:spPr>
          <a:xfrm>
            <a:off x="12441941" y="5686394"/>
            <a:ext cx="1824104" cy="51077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Population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A3CAC07-0411-4EB7-BB3E-9340009790B2}"/>
              </a:ext>
            </a:extLst>
          </p:cNvPr>
          <p:cNvSpPr txBox="1"/>
          <p:nvPr/>
        </p:nvSpPr>
        <p:spPr>
          <a:xfrm>
            <a:off x="12438300" y="6353201"/>
            <a:ext cx="1824104" cy="51077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GDP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C1ED6CB-5506-4CBB-8BDB-90CE60554B8D}"/>
              </a:ext>
            </a:extLst>
          </p:cNvPr>
          <p:cNvCxnSpPr>
            <a:cxnSpLocks/>
            <a:stCxn id="77" idx="1"/>
            <a:endCxn id="58" idx="3"/>
          </p:cNvCxnSpPr>
          <p:nvPr/>
        </p:nvCxnSpPr>
        <p:spPr>
          <a:xfrm flipH="1" flipV="1">
            <a:off x="11434193" y="5918056"/>
            <a:ext cx="1007748" cy="23727"/>
          </a:xfrm>
          <a:prstGeom prst="straightConnector1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3CE959A-04D0-423A-824B-5F2E21A9208C}"/>
              </a:ext>
            </a:extLst>
          </p:cNvPr>
          <p:cNvCxnSpPr>
            <a:cxnSpLocks/>
            <a:stCxn id="77" idx="1"/>
            <a:endCxn id="60" idx="3"/>
          </p:cNvCxnSpPr>
          <p:nvPr/>
        </p:nvCxnSpPr>
        <p:spPr>
          <a:xfrm flipH="1">
            <a:off x="11434193" y="5941783"/>
            <a:ext cx="1007748" cy="1134023"/>
          </a:xfrm>
          <a:prstGeom prst="straightConnector1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E92EBCB-3C63-4AF3-A723-E8ABC51C935D}"/>
              </a:ext>
            </a:extLst>
          </p:cNvPr>
          <p:cNvCxnSpPr>
            <a:cxnSpLocks/>
            <a:stCxn id="78" idx="1"/>
            <a:endCxn id="58" idx="3"/>
          </p:cNvCxnSpPr>
          <p:nvPr/>
        </p:nvCxnSpPr>
        <p:spPr>
          <a:xfrm flipH="1" flipV="1">
            <a:off x="11434193" y="5918056"/>
            <a:ext cx="1004107" cy="690534"/>
          </a:xfrm>
          <a:prstGeom prst="straightConnector1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2CA2E9-6B2E-4CA1-8F3E-4331A2538644}"/>
              </a:ext>
            </a:extLst>
          </p:cNvPr>
          <p:cNvCxnSpPr>
            <a:cxnSpLocks/>
            <a:stCxn id="78" idx="1"/>
            <a:endCxn id="59" idx="3"/>
          </p:cNvCxnSpPr>
          <p:nvPr/>
        </p:nvCxnSpPr>
        <p:spPr>
          <a:xfrm flipH="1" flipV="1">
            <a:off x="11434193" y="6496931"/>
            <a:ext cx="1004107" cy="111659"/>
          </a:xfrm>
          <a:prstGeom prst="straightConnector1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0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for Regional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8345054" cy="5715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effectLst/>
                <a:ea typeface="Calibri" panose="020F0502020204030204" pitchFamily="34" charset="0"/>
              </a:rPr>
              <a:t>This pilot project focuses on Kuala Lumpur, Malaysia and Bangkok, Thailand. The framework of this analysis can be applied to </a:t>
            </a:r>
            <a:r>
              <a:rPr lang="en-US" sz="28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additional cities </a:t>
            </a:r>
            <a:r>
              <a:rPr lang="en-US" sz="2800" dirty="0">
                <a:effectLst/>
                <a:ea typeface="Calibri" panose="020F0502020204030204" pitchFamily="34" charset="0"/>
              </a:rPr>
              <a:t>in ASEAN member states and worldwide.</a:t>
            </a:r>
          </a:p>
          <a:p>
            <a:pPr>
              <a:lnSpc>
                <a:spcPct val="100000"/>
              </a:lnSpc>
            </a:pPr>
            <a:r>
              <a:rPr lang="en-US" dirty="0"/>
              <a:t>This analysis will help </a:t>
            </a:r>
            <a:r>
              <a:rPr lang="en-US" dirty="0">
                <a:solidFill>
                  <a:schemeClr val="tx2"/>
                </a:solidFill>
              </a:rPr>
              <a:t>inform city leaders in long term decision-making </a:t>
            </a:r>
            <a:r>
              <a:rPr lang="en-US" dirty="0"/>
              <a:t>as they outline future climate and energy system goals.</a:t>
            </a:r>
            <a:endParaRPr lang="en-US" sz="28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ea typeface="Calibri" panose="020F0502020204030204" pitchFamily="34" charset="0"/>
              </a:rPr>
              <a:t>Cities play an 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</a:rPr>
              <a:t>important role in decarbonization</a:t>
            </a:r>
            <a:r>
              <a:rPr lang="en-US" dirty="0">
                <a:ea typeface="Calibri" panose="020F0502020204030204" pitchFamily="34" charset="0"/>
              </a:rPr>
              <a:t>, and through meaningful stakeholder engagement and capacity building, this project helps enable smart city development in a net-zero context.</a:t>
            </a:r>
            <a:endParaRPr lang="en-US" sz="2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C59BCC-675E-4163-8939-6E70CE141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4187" y="0"/>
            <a:ext cx="1886213" cy="1676634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2CCDBD5-5557-44B3-B305-38E2220DE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269" y="2659665"/>
            <a:ext cx="3973027" cy="3370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A05EA3-E41E-412A-92FC-C1DB8FC2C9CB}"/>
              </a:ext>
            </a:extLst>
          </p:cNvPr>
          <p:cNvSpPr txBox="1"/>
          <p:nvPr/>
        </p:nvSpPr>
        <p:spPr>
          <a:xfrm>
            <a:off x="9902438" y="6239673"/>
            <a:ext cx="435929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map showing the location of the Smart Cities included in this pilot project. </a:t>
            </a:r>
          </a:p>
          <a:p>
            <a:pPr algn="ctr"/>
            <a:r>
              <a:rPr lang="en-US" sz="18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(Figure by Taryn Waite | Pacific Northwest National Laboratory)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DC7489-073A-40DD-995C-DB06922D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F448FDD-E4C9-4150-A257-DF7F8FEF75B8}"/>
              </a:ext>
            </a:extLst>
          </p:cNvPr>
          <p:cNvSpPr txBox="1">
            <a:spLocks/>
          </p:cNvSpPr>
          <p:nvPr/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7A4BB3-E848-5A44-82DF-322201952C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E4ED941-2DD1-4E1C-B142-9C9D6DC6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0933"/>
            <a:ext cx="10972800" cy="1310979"/>
          </a:xfrm>
        </p:spPr>
        <p:txBody>
          <a:bodyPr/>
          <a:lstStyle/>
          <a:p>
            <a:r>
              <a:rPr lang="en-US" dirty="0"/>
              <a:t>Pilot City: Bangkok, Thailand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3E210E-80E1-44EB-84CD-DE269B153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4187" y="0"/>
            <a:ext cx="1886213" cy="1676634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71732B2E-BE48-4653-A3A3-794389B01CE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790699"/>
            <a:ext cx="4508500" cy="52070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Stakeholder engagement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1366FD24-A4F2-433D-B7DF-08AA8D0F8263}"/>
              </a:ext>
            </a:extLst>
          </p:cNvPr>
          <p:cNvSpPr txBox="1">
            <a:spLocks/>
          </p:cNvSpPr>
          <p:nvPr/>
        </p:nvSpPr>
        <p:spPr>
          <a:xfrm>
            <a:off x="6667500" y="1790699"/>
            <a:ext cx="7505700" cy="520701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Key policies, plans, and goals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39AE8671-F8DB-4A8A-9182-0CE985F97860}"/>
              </a:ext>
            </a:extLst>
          </p:cNvPr>
          <p:cNvSpPr txBox="1">
            <a:spLocks/>
          </p:cNvSpPr>
          <p:nvPr/>
        </p:nvSpPr>
        <p:spPr>
          <a:xfrm>
            <a:off x="1371600" y="5286548"/>
            <a:ext cx="4508500" cy="2095501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2"/>
                </a:solidFill>
              </a:rPr>
              <a:t>National level</a:t>
            </a:r>
          </a:p>
          <a:p>
            <a:r>
              <a:rPr lang="en-US" dirty="0"/>
              <a:t>Energy Policy and Planning Office</a:t>
            </a:r>
          </a:p>
          <a:p>
            <a:r>
              <a:rPr lang="en-US" dirty="0"/>
              <a:t>Electricity Generating Authority of Thailand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C045C446-6F2B-495C-832C-AD75D38BF217}"/>
              </a:ext>
            </a:extLst>
          </p:cNvPr>
          <p:cNvSpPr txBox="1">
            <a:spLocks/>
          </p:cNvSpPr>
          <p:nvPr/>
        </p:nvSpPr>
        <p:spPr>
          <a:xfrm>
            <a:off x="1403350" y="2342138"/>
            <a:ext cx="4508500" cy="2095501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2"/>
                </a:solidFill>
              </a:rPr>
              <a:t>City level</a:t>
            </a:r>
          </a:p>
          <a:p>
            <a:r>
              <a:rPr lang="en-US" dirty="0"/>
              <a:t>Bangkok Metropolitan Administration</a:t>
            </a:r>
          </a:p>
          <a:p>
            <a:r>
              <a:rPr lang="en-US" dirty="0"/>
              <a:t>Metropolitan Electricity Authority</a:t>
            </a:r>
          </a:p>
          <a:p>
            <a:r>
              <a:rPr lang="en-US" dirty="0"/>
              <a:t>Thammasat University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0972D0-2927-4916-9A45-9D829B2D1DCC}"/>
              </a:ext>
            </a:extLst>
          </p:cNvPr>
          <p:cNvCxnSpPr/>
          <p:nvPr/>
        </p:nvCxnSpPr>
        <p:spPr>
          <a:xfrm>
            <a:off x="1460500" y="2311400"/>
            <a:ext cx="1271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168648-AE71-4636-A6B2-65F82F091E94}"/>
              </a:ext>
            </a:extLst>
          </p:cNvPr>
          <p:cNvCxnSpPr/>
          <p:nvPr/>
        </p:nvCxnSpPr>
        <p:spPr>
          <a:xfrm>
            <a:off x="1460500" y="5181599"/>
            <a:ext cx="1271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933A484D-429C-4947-A83E-661473D608C0}"/>
              </a:ext>
            </a:extLst>
          </p:cNvPr>
          <p:cNvSpPr txBox="1">
            <a:spLocks/>
          </p:cNvSpPr>
          <p:nvPr/>
        </p:nvSpPr>
        <p:spPr>
          <a:xfrm>
            <a:off x="6667500" y="5381798"/>
            <a:ext cx="7505700" cy="231775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Thailand Long Term Strategy</a:t>
            </a:r>
          </a:p>
          <a:p>
            <a:pPr lvl="1"/>
            <a:r>
              <a:rPr lang="en-US" b="1" dirty="0"/>
              <a:t>Carbon neutral 2050; Net-zero GHG 2065</a:t>
            </a:r>
          </a:p>
          <a:p>
            <a:r>
              <a:rPr lang="en-US" dirty="0"/>
              <a:t>Power</a:t>
            </a:r>
            <a:r>
              <a:rPr lang="en-US" b="1" dirty="0"/>
              <a:t> </a:t>
            </a:r>
            <a:r>
              <a:rPr lang="en-US" dirty="0"/>
              <a:t>Development Plan</a:t>
            </a:r>
          </a:p>
          <a:p>
            <a:r>
              <a:rPr lang="en-US" dirty="0"/>
              <a:t>Energy Efficiency Plan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970DED3-D727-4BBB-9FAC-C4441B94104C}"/>
              </a:ext>
            </a:extLst>
          </p:cNvPr>
          <p:cNvSpPr txBox="1">
            <a:spLocks/>
          </p:cNvSpPr>
          <p:nvPr/>
        </p:nvSpPr>
        <p:spPr>
          <a:xfrm>
            <a:off x="6699250" y="2425026"/>
            <a:ext cx="7505700" cy="231775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Bangkok Master Plan on Climate Change</a:t>
            </a:r>
          </a:p>
          <a:p>
            <a:pPr lvl="1"/>
            <a:r>
              <a:rPr lang="en-US" b="1" dirty="0"/>
              <a:t>10.15 MtCO</a:t>
            </a:r>
            <a:r>
              <a:rPr lang="en-US" b="1" baseline="-25000" dirty="0"/>
              <a:t>2</a:t>
            </a:r>
            <a:r>
              <a:rPr lang="en-US" b="1" dirty="0"/>
              <a:t>eq reduction by 2030</a:t>
            </a:r>
          </a:p>
          <a:p>
            <a:r>
              <a:rPr lang="en-US" dirty="0"/>
              <a:t>Smart City Development Plans</a:t>
            </a:r>
          </a:p>
          <a:p>
            <a:r>
              <a:rPr lang="en-US" dirty="0"/>
              <a:t>Smart Grid Development Plans</a:t>
            </a:r>
          </a:p>
        </p:txBody>
      </p:sp>
    </p:spTree>
    <p:extLst>
      <p:ext uri="{BB962C8B-B14F-4D97-AF65-F5344CB8AC3E}">
        <p14:creationId xmlns:p14="http://schemas.microsoft.com/office/powerpoint/2010/main" val="32637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DC7489-073A-40DD-995C-DB06922D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F448FDD-E4C9-4150-A257-DF7F8FEF75B8}"/>
              </a:ext>
            </a:extLst>
          </p:cNvPr>
          <p:cNvSpPr txBox="1">
            <a:spLocks/>
          </p:cNvSpPr>
          <p:nvPr/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7A4BB3-E848-5A44-82DF-322201952C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E4ED941-2DD1-4E1C-B142-9C9D6DC6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0933"/>
            <a:ext cx="10972800" cy="1310979"/>
          </a:xfrm>
        </p:spPr>
        <p:txBody>
          <a:bodyPr/>
          <a:lstStyle/>
          <a:p>
            <a:r>
              <a:rPr lang="en-US" dirty="0"/>
              <a:t>Pilot City: Kuala Lumpur, Malaysia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3E210E-80E1-44EB-84CD-DE269B153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4187" y="0"/>
            <a:ext cx="1886213" cy="1676634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71732B2E-BE48-4653-A3A3-794389B01CE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790699"/>
            <a:ext cx="4508500" cy="52070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Stakeholder engagement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1366FD24-A4F2-433D-B7DF-08AA8D0F8263}"/>
              </a:ext>
            </a:extLst>
          </p:cNvPr>
          <p:cNvSpPr txBox="1">
            <a:spLocks/>
          </p:cNvSpPr>
          <p:nvPr/>
        </p:nvSpPr>
        <p:spPr>
          <a:xfrm>
            <a:off x="1371600" y="4458700"/>
            <a:ext cx="7505700" cy="520701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Key policies, plans, and goals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C045C446-6F2B-495C-832C-AD75D38BF217}"/>
              </a:ext>
            </a:extLst>
          </p:cNvPr>
          <p:cNvSpPr txBox="1">
            <a:spLocks/>
          </p:cNvSpPr>
          <p:nvPr/>
        </p:nvSpPr>
        <p:spPr>
          <a:xfrm>
            <a:off x="1371600" y="2342141"/>
            <a:ext cx="4508500" cy="1604218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Kuala Lumpur City Hall</a:t>
            </a:r>
          </a:p>
          <a:p>
            <a:r>
              <a:rPr lang="en-US" dirty="0"/>
              <a:t>University of Technology Malaysia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0972D0-2927-4916-9A45-9D829B2D1DCC}"/>
              </a:ext>
            </a:extLst>
          </p:cNvPr>
          <p:cNvCxnSpPr>
            <a:cxnSpLocks/>
          </p:cNvCxnSpPr>
          <p:nvPr/>
        </p:nvCxnSpPr>
        <p:spPr>
          <a:xfrm>
            <a:off x="1460500" y="2311400"/>
            <a:ext cx="45432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970DED3-D727-4BBB-9FAC-C4441B94104C}"/>
              </a:ext>
            </a:extLst>
          </p:cNvPr>
          <p:cNvSpPr txBox="1">
            <a:spLocks/>
          </p:cNvSpPr>
          <p:nvPr/>
        </p:nvSpPr>
        <p:spPr>
          <a:xfrm>
            <a:off x="1371600" y="5070812"/>
            <a:ext cx="5462337" cy="231775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Kuala Lumpur Low Carbon Society Blueprint 2030</a:t>
            </a:r>
          </a:p>
          <a:p>
            <a:r>
              <a:rPr lang="fr-FR" dirty="0"/>
              <a:t>Kuala Lumpur Structure Plan 2040</a:t>
            </a:r>
            <a:endParaRPr lang="en-US" dirty="0"/>
          </a:p>
          <a:p>
            <a:r>
              <a:rPr lang="fr-FR" dirty="0"/>
              <a:t>Kuala Lumpur Climate Action Plan 2050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7892B1-0FCF-4F15-B467-62D5AD789C9F}"/>
              </a:ext>
            </a:extLst>
          </p:cNvPr>
          <p:cNvCxnSpPr>
            <a:cxnSpLocks/>
          </p:cNvCxnSpPr>
          <p:nvPr/>
        </p:nvCxnSpPr>
        <p:spPr>
          <a:xfrm>
            <a:off x="1467856" y="5000789"/>
            <a:ext cx="5173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770D752-FBF2-4318-AF05-33D68244E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267" y="1713831"/>
            <a:ext cx="4668923" cy="62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9988FF-2A2D-4D75-BD09-34F87606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Design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FC7E1A-C527-4BFC-9399-9B7FF4DB8ED4}"/>
              </a:ext>
            </a:extLst>
          </p:cNvPr>
          <p:cNvGrpSpPr/>
          <p:nvPr/>
        </p:nvGrpSpPr>
        <p:grpSpPr>
          <a:xfrm>
            <a:off x="1425395" y="2053572"/>
            <a:ext cx="12618698" cy="1634490"/>
            <a:chOff x="1339331" y="2136700"/>
            <a:chExt cx="12618698" cy="16344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8D4FB9-F309-4647-A921-1D5FDEC42A54}"/>
                </a:ext>
              </a:extLst>
            </p:cNvPr>
            <p:cNvSpPr txBox="1"/>
            <p:nvPr/>
          </p:nvSpPr>
          <p:spPr>
            <a:xfrm>
              <a:off x="1339331" y="2136700"/>
              <a:ext cx="2920698" cy="163449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</a:rPr>
                <a:t>Power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2"/>
                  </a:solidFill>
                </a:rPr>
                <a:t>Wind &amp; solar development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2"/>
                  </a:solidFill>
                </a:rPr>
                <a:t>Coal phase-out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2"/>
                  </a:solidFill>
                </a:rPr>
                <a:t>Smart Grid policies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78A3B5-84C2-405A-89E4-3DB68DD455D4}"/>
                </a:ext>
              </a:extLst>
            </p:cNvPr>
            <p:cNvSpPr txBox="1"/>
            <p:nvPr/>
          </p:nvSpPr>
          <p:spPr>
            <a:xfrm>
              <a:off x="4571997" y="2136700"/>
              <a:ext cx="2920697" cy="163449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1"/>
                  </a:solidFill>
                </a:rPr>
                <a:t>Buildings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accent1"/>
                  </a:solidFill>
                </a:rPr>
                <a:t>Envelope efficiency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accent1"/>
                  </a:solidFill>
                </a:rPr>
                <a:t>Lighting &amp; air conditioner efficiency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accent1"/>
                  </a:solidFill>
                </a:rPr>
                <a:t>Smart Grid policies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FC30CB-9E2F-4114-98F7-709A5B3DC292}"/>
                </a:ext>
              </a:extLst>
            </p:cNvPr>
            <p:cNvSpPr txBox="1"/>
            <p:nvPr/>
          </p:nvSpPr>
          <p:spPr>
            <a:xfrm>
              <a:off x="7804664" y="2136700"/>
              <a:ext cx="2920698" cy="163449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6"/>
                  </a:solidFill>
                </a:rPr>
                <a:t>Transportation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accent6"/>
                  </a:solidFill>
                </a:rPr>
                <a:t>Electric vehicles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accent6"/>
                  </a:solidFill>
                </a:rPr>
                <a:t>Combustion engine vehicle phase-out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accent6"/>
                  </a:solidFill>
                </a:rPr>
                <a:t>Public transportation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05C9D8-139D-4DD1-8C77-0C0BBB89B298}"/>
                </a:ext>
              </a:extLst>
            </p:cNvPr>
            <p:cNvSpPr txBox="1"/>
            <p:nvPr/>
          </p:nvSpPr>
          <p:spPr>
            <a:xfrm>
              <a:off x="11037331" y="2136700"/>
              <a:ext cx="2920698" cy="1634490"/>
            </a:xfrm>
            <a:prstGeom prst="roundRect">
              <a:avLst/>
            </a:prstGeom>
            <a:solidFill>
              <a:srgbClr val="EAFFD3"/>
            </a:solidFill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4"/>
                  </a:solidFill>
                </a:rPr>
                <a:t>Industry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accent4"/>
                  </a:solidFill>
                </a:rPr>
                <a:t>Industrial energy efficiency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accent4"/>
                  </a:solidFill>
                </a:rPr>
                <a:t>Hydrogen technology development</a:t>
              </a:r>
            </a:p>
          </p:txBody>
        </p:sp>
      </p:grpSp>
      <p:sp>
        <p:nvSpPr>
          <p:cNvPr id="26" name="Cross 25">
            <a:extLst>
              <a:ext uri="{FF2B5EF4-FFF2-40B4-BE49-F238E27FC236}">
                <a16:creationId xmlns:a16="http://schemas.microsoft.com/office/drawing/2014/main" id="{84F4864E-7802-4961-A41C-0A95FBAEA69D}"/>
              </a:ext>
            </a:extLst>
          </p:cNvPr>
          <p:cNvSpPr/>
          <p:nvPr/>
        </p:nvSpPr>
        <p:spPr>
          <a:xfrm>
            <a:off x="8327682" y="5153963"/>
            <a:ext cx="1548470" cy="1548470"/>
          </a:xfrm>
          <a:prstGeom prst="plus">
            <a:avLst>
              <a:gd name="adj" fmla="val 460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FC5CF5-B3CA-4692-91E1-11492931F99A}"/>
              </a:ext>
            </a:extLst>
          </p:cNvPr>
          <p:cNvGrpSpPr/>
          <p:nvPr/>
        </p:nvGrpSpPr>
        <p:grpSpPr>
          <a:xfrm>
            <a:off x="1425395" y="4120189"/>
            <a:ext cx="6629402" cy="3626291"/>
            <a:chOff x="1218450" y="4205517"/>
            <a:chExt cx="6629402" cy="37531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D5248F-6FFE-420C-B7C8-06CA154F3305}"/>
                </a:ext>
              </a:extLst>
            </p:cNvPr>
            <p:cNvSpPr txBox="1"/>
            <p:nvPr/>
          </p:nvSpPr>
          <p:spPr>
            <a:xfrm>
              <a:off x="2714615" y="4259058"/>
              <a:ext cx="3637071" cy="533268"/>
            </a:xfrm>
            <a:prstGeom prst="roundRect">
              <a:avLst>
                <a:gd name="adj" fmla="val 19084"/>
              </a:avLst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Sectoral Policies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D9E663A-3B31-4610-94E2-9188D5F0F3B1}"/>
                </a:ext>
              </a:extLst>
            </p:cNvPr>
            <p:cNvSpPr/>
            <p:nvPr/>
          </p:nvSpPr>
          <p:spPr>
            <a:xfrm>
              <a:off x="1218450" y="4205517"/>
              <a:ext cx="6629402" cy="3753149"/>
            </a:xfrm>
            <a:prstGeom prst="roundRect">
              <a:avLst>
                <a:gd name="adj" fmla="val 14772"/>
              </a:avLst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E8486E-E9C1-475A-8D13-E60D21D5A7E1}"/>
              </a:ext>
            </a:extLst>
          </p:cNvPr>
          <p:cNvGrpSpPr/>
          <p:nvPr/>
        </p:nvGrpSpPr>
        <p:grpSpPr>
          <a:xfrm>
            <a:off x="10157893" y="4115053"/>
            <a:ext cx="3886200" cy="3626291"/>
            <a:chOff x="10255828" y="4031672"/>
            <a:chExt cx="3886200" cy="383828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E389A3-BCE2-4A97-8DF3-A5DA04A4FFF8}"/>
                </a:ext>
              </a:extLst>
            </p:cNvPr>
            <p:cNvSpPr txBox="1"/>
            <p:nvPr/>
          </p:nvSpPr>
          <p:spPr>
            <a:xfrm>
              <a:off x="10380393" y="4095414"/>
              <a:ext cx="3637070" cy="535912"/>
            </a:xfrm>
            <a:prstGeom prst="roundRect">
              <a:avLst>
                <a:gd name="adj" fmla="val 15909"/>
              </a:avLst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Emissions Constraints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2AC3218-6228-4F39-B8E1-7C39F1BFA826}"/>
                </a:ext>
              </a:extLst>
            </p:cNvPr>
            <p:cNvSpPr/>
            <p:nvPr/>
          </p:nvSpPr>
          <p:spPr>
            <a:xfrm>
              <a:off x="10255828" y="4031672"/>
              <a:ext cx="3886200" cy="3838287"/>
            </a:xfrm>
            <a:prstGeom prst="roundRect">
              <a:avLst>
                <a:gd name="adj" fmla="val 13689"/>
              </a:avLst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EAFDBE7-8B0B-4B08-B111-9F3E1EAB4980}"/>
                </a:ext>
              </a:extLst>
            </p:cNvPr>
            <p:cNvSpPr txBox="1"/>
            <p:nvPr/>
          </p:nvSpPr>
          <p:spPr>
            <a:xfrm>
              <a:off x="10640793" y="5031681"/>
              <a:ext cx="3261276" cy="809824"/>
            </a:xfrm>
            <a:prstGeom prst="roundRect">
              <a:avLst>
                <a:gd name="adj" fmla="val 26839"/>
              </a:avLst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Carbon Neutrality</a:t>
              </a:r>
            </a:p>
            <a:p>
              <a:pPr algn="ctr"/>
              <a:r>
                <a:rPr lang="en-US" sz="1800" dirty="0"/>
                <a:t>2050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04E4FE-0243-48F3-920F-40F04AB41426}"/>
                </a:ext>
              </a:extLst>
            </p:cNvPr>
            <p:cNvSpPr txBox="1"/>
            <p:nvPr/>
          </p:nvSpPr>
          <p:spPr>
            <a:xfrm>
              <a:off x="10640794" y="6290061"/>
              <a:ext cx="3261275" cy="789975"/>
            </a:xfrm>
            <a:prstGeom prst="roundRect">
              <a:avLst>
                <a:gd name="adj" fmla="val 23933"/>
              </a:avLst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Net-Zero GHG Emissions</a:t>
              </a:r>
            </a:p>
            <a:p>
              <a:pPr algn="ctr"/>
              <a:r>
                <a:rPr lang="en-US" sz="1800" dirty="0"/>
                <a:t>2065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1151807-96CA-4D6D-8B88-CB54CE2731E6}"/>
              </a:ext>
            </a:extLst>
          </p:cNvPr>
          <p:cNvSpPr txBox="1"/>
          <p:nvPr/>
        </p:nvSpPr>
        <p:spPr>
          <a:xfrm>
            <a:off x="1718709" y="4771415"/>
            <a:ext cx="5960047" cy="765096"/>
          </a:xfrm>
          <a:prstGeom prst="roundRect">
            <a:avLst>
              <a:gd name="adj" fmla="val 26839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Business as usual</a:t>
            </a:r>
          </a:p>
          <a:p>
            <a:pPr algn="ctr"/>
            <a:r>
              <a:rPr lang="en-US" sz="1800" dirty="0"/>
              <a:t>GCAM reference scenario (no added policies)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4790B0-5EA1-4F10-BD4F-EF18CFBFA643}"/>
              </a:ext>
            </a:extLst>
          </p:cNvPr>
          <p:cNvSpPr txBox="1"/>
          <p:nvPr/>
        </p:nvSpPr>
        <p:spPr>
          <a:xfrm>
            <a:off x="1718708" y="5706188"/>
            <a:ext cx="5960047" cy="765096"/>
          </a:xfrm>
          <a:prstGeom prst="roundRect">
            <a:avLst>
              <a:gd name="adj" fmla="val 26839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Low (high) ambition</a:t>
            </a:r>
          </a:p>
          <a:p>
            <a:pPr algn="ctr"/>
            <a:r>
              <a:rPr lang="en-US" sz="1800" dirty="0"/>
              <a:t>Low (high) ambition in city and rest of country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1D22AF-BD3B-4ECA-8B64-10050E5B8CD7}"/>
              </a:ext>
            </a:extLst>
          </p:cNvPr>
          <p:cNvSpPr txBox="1"/>
          <p:nvPr/>
        </p:nvSpPr>
        <p:spPr>
          <a:xfrm>
            <a:off x="1718708" y="6640962"/>
            <a:ext cx="5960047" cy="765096"/>
          </a:xfrm>
          <a:prstGeom prst="roundRect">
            <a:avLst>
              <a:gd name="adj" fmla="val 26839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Ambitious city</a:t>
            </a:r>
          </a:p>
          <a:p>
            <a:pPr algn="ctr"/>
            <a:r>
              <a:rPr lang="en-US" sz="1800" dirty="0"/>
              <a:t>High ambition in city; low ambition in rest of country</a:t>
            </a:r>
          </a:p>
        </p:txBody>
      </p:sp>
    </p:spTree>
    <p:extLst>
      <p:ext uri="{BB962C8B-B14F-4D97-AF65-F5344CB8AC3E}">
        <p14:creationId xmlns:p14="http://schemas.microsoft.com/office/powerpoint/2010/main" val="37109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395D9F8-D50F-4104-9E63-96B8CDC91A55}"/>
              </a:ext>
            </a:extLst>
          </p:cNvPr>
          <p:cNvSpPr/>
          <p:nvPr/>
        </p:nvSpPr>
        <p:spPr>
          <a:xfrm>
            <a:off x="2108502" y="2303362"/>
            <a:ext cx="957428" cy="53589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CEFBAB-E2BF-4539-AE06-54A74EDC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CDBF8-E589-429F-85C4-183BD724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491" y="624722"/>
            <a:ext cx="9601200" cy="935354"/>
          </a:xfrm>
        </p:spPr>
        <p:txBody>
          <a:bodyPr/>
          <a:lstStyle/>
          <a:p>
            <a:r>
              <a:rPr lang="en-US" dirty="0"/>
              <a:t>Insights from GCAM Results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CEEFDC7-83A1-4E2E-B056-D5ECC9C655A5}"/>
              </a:ext>
            </a:extLst>
          </p:cNvPr>
          <p:cNvCxnSpPr>
            <a:cxnSpLocks/>
          </p:cNvCxnSpPr>
          <p:nvPr/>
        </p:nvCxnSpPr>
        <p:spPr>
          <a:xfrm>
            <a:off x="1946035" y="2281846"/>
            <a:ext cx="0" cy="539496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929D221-A5B4-46A3-B6BA-E637AC285265}"/>
              </a:ext>
            </a:extLst>
          </p:cNvPr>
          <p:cNvCxnSpPr>
            <a:cxnSpLocks/>
          </p:cNvCxnSpPr>
          <p:nvPr/>
        </p:nvCxnSpPr>
        <p:spPr>
          <a:xfrm>
            <a:off x="1946034" y="7660875"/>
            <a:ext cx="841248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F8D572F4-21DE-4982-8981-7F33AFC59FE1}"/>
              </a:ext>
            </a:extLst>
          </p:cNvPr>
          <p:cNvSpPr txBox="1"/>
          <p:nvPr/>
        </p:nvSpPr>
        <p:spPr>
          <a:xfrm rot="16200000">
            <a:off x="-275248" y="4794660"/>
            <a:ext cx="376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CO</a:t>
            </a:r>
            <a:r>
              <a:rPr lang="en-US" sz="1800" baseline="-25000" dirty="0"/>
              <a:t>2</a:t>
            </a:r>
            <a:r>
              <a:rPr lang="en-US" sz="1800" dirty="0"/>
              <a:t> emissions in 2050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2E1EBF9-EEC7-4AEE-9425-B0C32BCE18F9}"/>
              </a:ext>
            </a:extLst>
          </p:cNvPr>
          <p:cNvCxnSpPr/>
          <p:nvPr/>
        </p:nvCxnSpPr>
        <p:spPr>
          <a:xfrm>
            <a:off x="10300817" y="6452068"/>
            <a:ext cx="0" cy="1188720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5B250B23-E9A8-478B-9F46-ED6B973B418F}"/>
              </a:ext>
            </a:extLst>
          </p:cNvPr>
          <p:cNvSpPr txBox="1"/>
          <p:nvPr/>
        </p:nvSpPr>
        <p:spPr>
          <a:xfrm>
            <a:off x="10342380" y="6735431"/>
            <a:ext cx="113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Residual Emissions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ABEE02C-8C2B-4C09-B08B-085A79D4C67D}"/>
              </a:ext>
            </a:extLst>
          </p:cNvPr>
          <p:cNvSpPr/>
          <p:nvPr/>
        </p:nvSpPr>
        <p:spPr>
          <a:xfrm>
            <a:off x="2358882" y="2582427"/>
            <a:ext cx="426026" cy="505836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81B9C4A-3A42-4E1B-BFFA-A832045150E9}"/>
              </a:ext>
            </a:extLst>
          </p:cNvPr>
          <p:cNvSpPr/>
          <p:nvPr/>
        </p:nvSpPr>
        <p:spPr>
          <a:xfrm>
            <a:off x="2358882" y="2581733"/>
            <a:ext cx="426026" cy="115484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tx1">
                <a:lumMod val="40000"/>
                <a:lumOff val="60000"/>
              </a:schemeClr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1ACCB0A-E0DC-4511-BABC-1E8E643DD348}"/>
              </a:ext>
            </a:extLst>
          </p:cNvPr>
          <p:cNvSpPr txBox="1"/>
          <p:nvPr/>
        </p:nvSpPr>
        <p:spPr>
          <a:xfrm>
            <a:off x="2108502" y="1862700"/>
            <a:ext cx="95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BAU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11CFDAE-A262-4F43-9028-5D1A2F46C9B1}"/>
              </a:ext>
            </a:extLst>
          </p:cNvPr>
          <p:cNvGrpSpPr/>
          <p:nvPr/>
        </p:nvGrpSpPr>
        <p:grpSpPr>
          <a:xfrm>
            <a:off x="11897751" y="6465046"/>
            <a:ext cx="1695853" cy="1232048"/>
            <a:chOff x="11235690" y="2678603"/>
            <a:chExt cx="1695853" cy="1232048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B9C483A-2BBC-4CCE-9437-22D98BDDC889}"/>
                </a:ext>
              </a:extLst>
            </p:cNvPr>
            <p:cNvSpPr/>
            <p:nvPr/>
          </p:nvSpPr>
          <p:spPr>
            <a:xfrm>
              <a:off x="11235690" y="2678603"/>
              <a:ext cx="426026" cy="426026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1992603-C8EF-40FD-99B0-413ED3362042}"/>
                </a:ext>
              </a:extLst>
            </p:cNvPr>
            <p:cNvSpPr/>
            <p:nvPr/>
          </p:nvSpPr>
          <p:spPr>
            <a:xfrm>
              <a:off x="11235690" y="3368900"/>
              <a:ext cx="426026" cy="42602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B236E5D-23B4-457E-901B-F3E1A587C552}"/>
                </a:ext>
              </a:extLst>
            </p:cNvPr>
            <p:cNvSpPr txBox="1"/>
            <p:nvPr/>
          </p:nvSpPr>
          <p:spPr>
            <a:xfrm>
              <a:off x="11721556" y="2704750"/>
              <a:ext cx="1209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City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77CE9FD-4D07-4472-A185-91DC6A040D82}"/>
                </a:ext>
              </a:extLst>
            </p:cNvPr>
            <p:cNvSpPr txBox="1"/>
            <p:nvPr/>
          </p:nvSpPr>
          <p:spPr>
            <a:xfrm>
              <a:off x="11715506" y="3264320"/>
              <a:ext cx="1209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Rest of Country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B8FDDB30-3F4E-42B6-92AE-A172B2F78C9B}"/>
              </a:ext>
            </a:extLst>
          </p:cNvPr>
          <p:cNvSpPr txBox="1"/>
          <p:nvPr/>
        </p:nvSpPr>
        <p:spPr>
          <a:xfrm>
            <a:off x="10127433" y="2458462"/>
            <a:ext cx="39475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Mitigating residual emissions</a:t>
            </a:r>
          </a:p>
          <a:p>
            <a:endParaRPr lang="en-US" sz="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Greater ambition in sectoral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Land use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Hydrogen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Carbon capture, use, and storage (CCUS)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Bioenergy with carbon capture and storage (BECCS)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68714ECB-D5EC-4554-927E-500417C6C998}"/>
              </a:ext>
            </a:extLst>
          </p:cNvPr>
          <p:cNvSpPr/>
          <p:nvPr/>
        </p:nvSpPr>
        <p:spPr>
          <a:xfrm>
            <a:off x="3420732" y="2281846"/>
            <a:ext cx="2840228" cy="5358942"/>
          </a:xfrm>
          <a:prstGeom prst="roundRect">
            <a:avLst>
              <a:gd name="adj" fmla="val 7198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7384B03-AB43-4198-98AF-DD0AEF4AF8DB}"/>
              </a:ext>
            </a:extLst>
          </p:cNvPr>
          <p:cNvSpPr/>
          <p:nvPr/>
        </p:nvSpPr>
        <p:spPr>
          <a:xfrm>
            <a:off x="3810693" y="2582427"/>
            <a:ext cx="426026" cy="13434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E1E8FE1-2B49-402C-8689-434EBCD2B1FD}"/>
              </a:ext>
            </a:extLst>
          </p:cNvPr>
          <p:cNvSpPr/>
          <p:nvPr/>
        </p:nvSpPr>
        <p:spPr>
          <a:xfrm>
            <a:off x="4369733" y="3925892"/>
            <a:ext cx="426026" cy="613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31AC25D-BD41-4261-A3F4-F2AA688D0EA1}"/>
              </a:ext>
            </a:extLst>
          </p:cNvPr>
          <p:cNvSpPr/>
          <p:nvPr/>
        </p:nvSpPr>
        <p:spPr>
          <a:xfrm>
            <a:off x="4938128" y="4538956"/>
            <a:ext cx="426026" cy="9300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5A026CB-FF43-4B3C-A361-60E599F5C1B2}"/>
              </a:ext>
            </a:extLst>
          </p:cNvPr>
          <p:cNvSpPr/>
          <p:nvPr/>
        </p:nvSpPr>
        <p:spPr>
          <a:xfrm>
            <a:off x="5506523" y="5464393"/>
            <a:ext cx="426026" cy="956136"/>
          </a:xfrm>
          <a:prstGeom prst="rect">
            <a:avLst/>
          </a:prstGeom>
          <a:solidFill>
            <a:srgbClr val="EAFFD3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190DE08-6963-443C-8A9B-FFDFA6D47E46}"/>
              </a:ext>
            </a:extLst>
          </p:cNvPr>
          <p:cNvSpPr/>
          <p:nvPr/>
        </p:nvSpPr>
        <p:spPr>
          <a:xfrm>
            <a:off x="3810693" y="2581733"/>
            <a:ext cx="426026" cy="193743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accent3">
                <a:lumMod val="20000"/>
                <a:lumOff val="80000"/>
              </a:schemeClr>
            </a:bgClr>
          </a:patt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1E0C62A-B7C1-4DEC-86AA-5E5337CCC490}"/>
              </a:ext>
            </a:extLst>
          </p:cNvPr>
          <p:cNvSpPr/>
          <p:nvPr/>
        </p:nvSpPr>
        <p:spPr>
          <a:xfrm>
            <a:off x="4369733" y="3924464"/>
            <a:ext cx="426026" cy="26971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0DFCAB8-C73E-49D5-B891-E369C9295D0F}"/>
              </a:ext>
            </a:extLst>
          </p:cNvPr>
          <p:cNvSpPr/>
          <p:nvPr/>
        </p:nvSpPr>
        <p:spPr>
          <a:xfrm>
            <a:off x="4939918" y="4540744"/>
            <a:ext cx="426026" cy="353984"/>
          </a:xfrm>
          <a:prstGeom prst="rect">
            <a:avLst/>
          </a:prstGeom>
          <a:pattFill prst="wd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573446F-A306-4D12-B594-782116CBEF90}"/>
              </a:ext>
            </a:extLst>
          </p:cNvPr>
          <p:cNvSpPr/>
          <p:nvPr/>
        </p:nvSpPr>
        <p:spPr>
          <a:xfrm>
            <a:off x="5506523" y="5462965"/>
            <a:ext cx="426026" cy="217075"/>
          </a:xfrm>
          <a:prstGeom prst="rect">
            <a:avLst/>
          </a:prstGeom>
          <a:pattFill prst="wdUpDiag">
            <a:fgClr>
              <a:schemeClr val="accent4"/>
            </a:fgClr>
            <a:bgClr>
              <a:srgbClr val="EAFFD3"/>
            </a:bgClr>
          </a:patt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5A02CE-C49D-4EF0-BBC1-400EBDA2C44C}"/>
              </a:ext>
            </a:extLst>
          </p:cNvPr>
          <p:cNvSpPr txBox="1"/>
          <p:nvPr/>
        </p:nvSpPr>
        <p:spPr>
          <a:xfrm>
            <a:off x="3420729" y="1862999"/>
            <a:ext cx="28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Sectoral Policies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88D86F3-AD79-4FCE-A9E9-EE7AA793CA47}"/>
              </a:ext>
            </a:extLst>
          </p:cNvPr>
          <p:cNvSpPr txBox="1"/>
          <p:nvPr/>
        </p:nvSpPr>
        <p:spPr>
          <a:xfrm>
            <a:off x="4251719" y="3048533"/>
            <a:ext cx="913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Power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79E0CFF-0B9B-470F-BCDD-2C2BC821CD20}"/>
              </a:ext>
            </a:extLst>
          </p:cNvPr>
          <p:cNvSpPr txBox="1"/>
          <p:nvPr/>
        </p:nvSpPr>
        <p:spPr>
          <a:xfrm>
            <a:off x="4793594" y="4010819"/>
            <a:ext cx="1259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Buildings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520EAF3-F71E-4B5A-917C-C674C37486B3}"/>
              </a:ext>
            </a:extLst>
          </p:cNvPr>
          <p:cNvSpPr txBox="1"/>
          <p:nvPr/>
        </p:nvSpPr>
        <p:spPr>
          <a:xfrm>
            <a:off x="3672525" y="4818653"/>
            <a:ext cx="1259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</a:rPr>
              <a:t>Transport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A51C91A-8D4C-4A81-85A6-D1364986BEA0}"/>
              </a:ext>
            </a:extLst>
          </p:cNvPr>
          <p:cNvSpPr txBox="1"/>
          <p:nvPr/>
        </p:nvSpPr>
        <p:spPr>
          <a:xfrm>
            <a:off x="4221835" y="5776594"/>
            <a:ext cx="1259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4"/>
                </a:solidFill>
              </a:rPr>
              <a:t>Industry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AE581AF-71DD-4123-A8DC-FCE9F18A3540}"/>
              </a:ext>
            </a:extLst>
          </p:cNvPr>
          <p:cNvSpPr/>
          <p:nvPr/>
        </p:nvSpPr>
        <p:spPr>
          <a:xfrm>
            <a:off x="6615753" y="2292604"/>
            <a:ext cx="2840228" cy="5358942"/>
          </a:xfrm>
          <a:prstGeom prst="roundRect">
            <a:avLst>
              <a:gd name="adj" fmla="val 7198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E2489F0-5228-427F-B6F0-F8AE4DBB541F}"/>
              </a:ext>
            </a:extLst>
          </p:cNvPr>
          <p:cNvSpPr txBox="1"/>
          <p:nvPr/>
        </p:nvSpPr>
        <p:spPr>
          <a:xfrm>
            <a:off x="6615744" y="1862700"/>
            <a:ext cx="28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+ Emissions Constraints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82AE459-E223-4CBC-B006-56B104D5F55E}"/>
              </a:ext>
            </a:extLst>
          </p:cNvPr>
          <p:cNvSpPr/>
          <p:nvPr/>
        </p:nvSpPr>
        <p:spPr>
          <a:xfrm>
            <a:off x="6894150" y="6444122"/>
            <a:ext cx="614693" cy="4164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F05D5B7-A8BA-403F-AE71-8539272B9E53}"/>
              </a:ext>
            </a:extLst>
          </p:cNvPr>
          <p:cNvSpPr/>
          <p:nvPr/>
        </p:nvSpPr>
        <p:spPr>
          <a:xfrm>
            <a:off x="7737787" y="6856862"/>
            <a:ext cx="612648" cy="3109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B8283F9-F505-4DFC-B044-78F8C9504DBC}"/>
              </a:ext>
            </a:extLst>
          </p:cNvPr>
          <p:cNvSpPr/>
          <p:nvPr/>
        </p:nvSpPr>
        <p:spPr>
          <a:xfrm>
            <a:off x="8578595" y="7175056"/>
            <a:ext cx="612648" cy="4657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45E2348-B6E4-47A0-A349-46269BC3F57E}"/>
              </a:ext>
            </a:extLst>
          </p:cNvPr>
          <p:cNvSpPr txBox="1"/>
          <p:nvPr/>
        </p:nvSpPr>
        <p:spPr>
          <a:xfrm>
            <a:off x="7024752" y="6431286"/>
            <a:ext cx="3492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FF719CF-692F-4B3F-9E92-090216EEDA30}"/>
              </a:ext>
            </a:extLst>
          </p:cNvPr>
          <p:cNvSpPr txBox="1"/>
          <p:nvPr/>
        </p:nvSpPr>
        <p:spPr>
          <a:xfrm>
            <a:off x="7874385" y="6781570"/>
            <a:ext cx="3492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5273448-ECC9-4F4F-8B84-54A48B1B717E}"/>
              </a:ext>
            </a:extLst>
          </p:cNvPr>
          <p:cNvSpPr txBox="1"/>
          <p:nvPr/>
        </p:nvSpPr>
        <p:spPr>
          <a:xfrm>
            <a:off x="8700922" y="7175056"/>
            <a:ext cx="3492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EEB6535-EC9F-4DF3-BC17-498B6F8274A1}"/>
              </a:ext>
            </a:extLst>
          </p:cNvPr>
          <p:cNvCxnSpPr>
            <a:cxnSpLocks/>
          </p:cNvCxnSpPr>
          <p:nvPr/>
        </p:nvCxnSpPr>
        <p:spPr>
          <a:xfrm>
            <a:off x="1956792" y="6431286"/>
            <a:ext cx="8412480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7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29" grpId="0"/>
      <p:bldP spid="116" grpId="0" animBg="1"/>
      <p:bldP spid="104" grpId="0" animBg="1"/>
      <p:bldP spid="106" grpId="0" animBg="1"/>
      <p:bldP spid="107" grpId="0" animBg="1"/>
      <p:bldP spid="108" grpId="0" animBg="1"/>
      <p:bldP spid="111" grpId="0" animBg="1"/>
      <p:bldP spid="112" grpId="0" animBg="1"/>
      <p:bldP spid="113" grpId="0" animBg="1"/>
      <p:bldP spid="114" grpId="0" animBg="1"/>
      <p:bldP spid="119" grpId="0"/>
      <p:bldP spid="130" grpId="0"/>
      <p:bldP spid="131" grpId="0"/>
      <p:bldP spid="132" grpId="0"/>
      <p:bldP spid="133" grpId="0"/>
      <p:bldP spid="117" grpId="0" animBg="1"/>
      <p:bldP spid="120" grpId="0"/>
      <p:bldP spid="134" grpId="0" animBg="1"/>
      <p:bldP spid="135" grpId="0" animBg="1"/>
      <p:bldP spid="137" grpId="0" animBg="1"/>
      <p:bldP spid="138" grpId="0"/>
      <p:bldP spid="139" grpId="0"/>
      <p:bldP spid="1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D2A752-B924-40BE-BBEC-76B39C5F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EF9251-FA10-43C5-8316-E4A8EB36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from GCAM Results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3667560-1009-478A-B58D-A8BE76308D43}"/>
              </a:ext>
            </a:extLst>
          </p:cNvPr>
          <p:cNvGraphicFramePr>
            <a:graphicFrameLocks noGrp="1"/>
          </p:cNvGraphicFramePr>
          <p:nvPr/>
        </p:nvGraphicFramePr>
        <p:xfrm>
          <a:off x="1460198" y="3028623"/>
          <a:ext cx="5619475" cy="39928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365351">
                  <a:extLst>
                    <a:ext uri="{9D8B030D-6E8A-4147-A177-3AD203B41FA5}">
                      <a16:colId xmlns:a16="http://schemas.microsoft.com/office/drawing/2014/main" val="2227701745"/>
                    </a:ext>
                  </a:extLst>
                </a:gridCol>
                <a:gridCol w="4254124">
                  <a:extLst>
                    <a:ext uri="{9D8B030D-6E8A-4147-A177-3AD203B41FA5}">
                      <a16:colId xmlns:a16="http://schemas.microsoft.com/office/drawing/2014/main" val="2525732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Sector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Result</a:t>
                      </a: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001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/>
                          </a:solidFill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3"/>
                          </a:solidFill>
                        </a:rPr>
                        <a:t>CO</a:t>
                      </a:r>
                      <a:r>
                        <a:rPr lang="en-US" sz="2000" baseline="-25000" dirty="0">
                          <a:solidFill>
                            <a:schemeClr val="accent3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accent3"/>
                          </a:solidFill>
                        </a:rPr>
                        <a:t> and GHG emissions by sector and by gas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37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6"/>
                          </a:solidFill>
                        </a:rPr>
                        <a:t>Power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Electricity prices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98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6"/>
                          </a:solidFill>
                        </a:rPr>
                        <a:t>Power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Electricity generation by technology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8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Buildings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4"/>
                          </a:solidFill>
                        </a:rPr>
                        <a:t>Residential &amp; commercial energy &amp; electricity consumption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63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4"/>
                          </a:solidFill>
                        </a:rPr>
                        <a:t>Service output and energy consumption by technology &amp; fuel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438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Industry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4"/>
                          </a:solidFill>
                        </a:rPr>
                        <a:t>Industrial energy consumption by fuel, including electricity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0462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0BE424-3BF2-4946-85A0-C3C502CDBC62}"/>
              </a:ext>
            </a:extLst>
          </p:cNvPr>
          <p:cNvSpPr txBox="1"/>
          <p:nvPr/>
        </p:nvSpPr>
        <p:spPr>
          <a:xfrm>
            <a:off x="8437418" y="5698435"/>
            <a:ext cx="5126182" cy="851654"/>
          </a:xfrm>
          <a:prstGeom prst="roundRect">
            <a:avLst>
              <a:gd name="adj" fmla="val 3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How can distributed solar contribute to power supply in the cities?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4C30B-9ADB-4935-A5D8-18C30E5893D6}"/>
              </a:ext>
            </a:extLst>
          </p:cNvPr>
          <p:cNvSpPr txBox="1"/>
          <p:nvPr/>
        </p:nvSpPr>
        <p:spPr>
          <a:xfrm>
            <a:off x="8437418" y="4654654"/>
            <a:ext cx="5126182" cy="851654"/>
          </a:xfrm>
          <a:prstGeom prst="roundRect">
            <a:avLst>
              <a:gd name="adj" fmla="val 3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How will the shift to renewable energy impact electricity prices?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098CE-E9ED-4922-BFB4-658FE938C41B}"/>
              </a:ext>
            </a:extLst>
          </p:cNvPr>
          <p:cNvSpPr txBox="1"/>
          <p:nvPr/>
        </p:nvSpPr>
        <p:spPr>
          <a:xfrm>
            <a:off x="8437418" y="6742216"/>
            <a:ext cx="5126182" cy="851654"/>
          </a:xfrm>
          <a:prstGeom prst="roundRect">
            <a:avLst>
              <a:gd name="adj" fmla="val 30188"/>
            </a:avLst>
          </a:prstGeom>
          <a:solidFill>
            <a:srgbClr val="EAFFD3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How will electricity and energy demand change as technology shares shift?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B66333-10AE-4971-8525-FCC3356AFEEF}"/>
              </a:ext>
            </a:extLst>
          </p:cNvPr>
          <p:cNvSpPr txBox="1"/>
          <p:nvPr/>
        </p:nvSpPr>
        <p:spPr>
          <a:xfrm>
            <a:off x="8437418" y="3610873"/>
            <a:ext cx="5126182" cy="851654"/>
          </a:xfrm>
          <a:prstGeom prst="roundRect">
            <a:avLst>
              <a:gd name="adj" fmla="val 3018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To what extent do the cities contribute to national emissions?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E4A00-A19A-4280-A9F6-F429870FFF4B}"/>
              </a:ext>
            </a:extLst>
          </p:cNvPr>
          <p:cNvSpPr txBox="1"/>
          <p:nvPr/>
        </p:nvSpPr>
        <p:spPr>
          <a:xfrm>
            <a:off x="8437418" y="2196808"/>
            <a:ext cx="5126182" cy="1221938"/>
          </a:xfrm>
          <a:prstGeom prst="roundRect">
            <a:avLst>
              <a:gd name="adj" fmla="val 3018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How can Smart City policies contribute to decarbonization goals? Which policies will have the most impact?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FD89BF-47B7-468F-B71E-E500FAD2881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7079673" y="2807777"/>
            <a:ext cx="1357745" cy="949272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2EF4A3-C4BD-4D39-82A2-FAD9C14198E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079673" y="4330887"/>
            <a:ext cx="1357745" cy="74959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301FA2-0913-4762-8B13-9BA6EC47080B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7079673" y="4713306"/>
            <a:ext cx="1357745" cy="141095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A82E47-2FC5-4DCA-AD82-9E8F40FF0125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079673" y="5316016"/>
            <a:ext cx="1357745" cy="1852027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493BD7-5874-49CC-9032-EFD200AAD4E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079673" y="6698100"/>
            <a:ext cx="1357745" cy="46994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02BC3AB-DA2B-4B99-998C-7657D5E3FC7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079673" y="5992622"/>
            <a:ext cx="1357745" cy="117542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7DE149-4AB0-4559-A470-97E7CCD2CED1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079673" y="3779112"/>
            <a:ext cx="1357745" cy="25758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8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09.potx" id="{B8E5E1D6-484E-4E18-B366-2465010C1150}" vid="{D02451A5-06EE-4263-9DB9-0254920C5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7DC2FF3EC95243A27F652F326BE940" ma:contentTypeVersion="10" ma:contentTypeDescription="Create a new document." ma:contentTypeScope="" ma:versionID="372138f5b87f5149c87edf9098ae07a9">
  <xsd:schema xmlns:xsd="http://www.w3.org/2001/XMLSchema" xmlns:xs="http://www.w3.org/2001/XMLSchema" xmlns:p="http://schemas.microsoft.com/office/2006/metadata/properties" xmlns:ns3="94f93c93-8430-4a2e-ab6c-25c21de2c3aa" xmlns:ns4="01a34508-334d-41bd-8947-e103de508095" targetNamespace="http://schemas.microsoft.com/office/2006/metadata/properties" ma:root="true" ma:fieldsID="56f393fafdee69416e508fc1fbc20a33" ns3:_="" ns4:_="">
    <xsd:import namespace="94f93c93-8430-4a2e-ab6c-25c21de2c3aa"/>
    <xsd:import namespace="01a34508-334d-41bd-8947-e103de5080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f93c93-8430-4a2e-ab6c-25c21de2c3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34508-334d-41bd-8947-e103de5080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1147EC-4B0F-43DB-B7F8-2D9928C31190}">
  <ds:schemaRefs>
    <ds:schemaRef ds:uri="01a34508-334d-41bd-8947-e103de508095"/>
    <ds:schemaRef ds:uri="94f93c93-8430-4a2e-ab6c-25c21de2c3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EB6111C-5211-4635-8D23-CC26053EEC41}">
  <ds:schemaRefs>
    <ds:schemaRef ds:uri="01a34508-334d-41bd-8947-e103de508095"/>
    <ds:schemaRef ds:uri="94f93c93-8430-4a2e-ab6c-25c21de2c3a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6CCE85-8AD1-4BC0-9FE1-89F065C989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PNNL_09</Template>
  <TotalTime>861</TotalTime>
  <Words>839</Words>
  <Application>Microsoft Office PowerPoint</Application>
  <PresentationFormat>Custom</PresentationFormat>
  <Paragraphs>164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PNNL_Option_4</vt:lpstr>
      <vt:lpstr>Modeling Cities in Decarbonization Pathways</vt:lpstr>
      <vt:lpstr>Importance of Integrated Analysis</vt:lpstr>
      <vt:lpstr>GCAM City Scale Modeling Framework</vt:lpstr>
      <vt:lpstr>Applications for Regional Analysis</vt:lpstr>
      <vt:lpstr>Pilot City: Bangkok, Thailand</vt:lpstr>
      <vt:lpstr>Pilot City: Kuala Lumpur, Malaysia</vt:lpstr>
      <vt:lpstr>Scenario Design</vt:lpstr>
      <vt:lpstr>Insights from GCAM Results</vt:lpstr>
      <vt:lpstr>Insights from GCAM Results</vt:lpstr>
      <vt:lpstr>Takeaways from COP27 Events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PNNL-UTM June 2022</dc:title>
  <dc:creator>Pressburger, Leeya D</dc:creator>
  <cp:lastModifiedBy>Evans, Meredydd</cp:lastModifiedBy>
  <cp:revision>25</cp:revision>
  <dcterms:created xsi:type="dcterms:W3CDTF">2022-06-21T17:28:05Z</dcterms:created>
  <dcterms:modified xsi:type="dcterms:W3CDTF">2023-01-13T20:01:56Z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0x010100A07DC2FF3EC95243A27F652F326BE940</vt:lpwstr>
  </property>
  <property fmtid="{D5CDD505-2E9C-101B-9397-08002B2CF9AE}" pid="3" name="MSIP_Label_1665d9ee-429a-4d5f-97cc-cfb56e044a6e_Enabled">
    <vt:lpwstr>true</vt:lpwstr>
  </property>
  <property fmtid="{D5CDD505-2E9C-101B-9397-08002B2CF9AE}" pid="4" name="MSIP_Label_1665d9ee-429a-4d5f-97cc-cfb56e044a6e_SetDate">
    <vt:lpwstr>2023-01-13T19:59:43Z</vt:lpwstr>
  </property>
  <property fmtid="{D5CDD505-2E9C-101B-9397-08002B2CF9AE}" pid="5" name="MSIP_Label_1665d9ee-429a-4d5f-97cc-cfb56e044a6e_Method">
    <vt:lpwstr>Privileged</vt:lpwstr>
  </property>
  <property fmtid="{D5CDD505-2E9C-101B-9397-08002B2CF9AE}" pid="6" name="MSIP_Label_1665d9ee-429a-4d5f-97cc-cfb56e044a6e_Name">
    <vt:lpwstr>1665d9ee-429a-4d5f-97cc-cfb56e044a6e</vt:lpwstr>
  </property>
  <property fmtid="{D5CDD505-2E9C-101B-9397-08002B2CF9AE}" pid="7" name="MSIP_Label_1665d9ee-429a-4d5f-97cc-cfb56e044a6e_SiteId">
    <vt:lpwstr>66cf5074-5afe-48d1-a691-a12b2121f44b</vt:lpwstr>
  </property>
  <property fmtid="{D5CDD505-2E9C-101B-9397-08002B2CF9AE}" pid="8" name="MSIP_Label_1665d9ee-429a-4d5f-97cc-cfb56e044a6e_ActionId">
    <vt:lpwstr>7ab2e324-0323-4d1b-bee2-f1d17713094b</vt:lpwstr>
  </property>
  <property fmtid="{D5CDD505-2E9C-101B-9397-08002B2CF9AE}" pid="9" name="MSIP_Label_1665d9ee-429a-4d5f-97cc-cfb56e044a6e_ContentBits">
    <vt:lpwstr>0</vt:lpwstr>
  </property>
</Properties>
</file>